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1" r:id="rId1"/>
  </p:sldMasterIdLst>
  <p:notesMasterIdLst>
    <p:notesMasterId r:id="rId69"/>
  </p:notesMasterIdLst>
  <p:handoutMasterIdLst>
    <p:handoutMasterId r:id="rId70"/>
  </p:handoutMasterIdLst>
  <p:sldIdLst>
    <p:sldId id="638" r:id="rId2"/>
    <p:sldId id="257" r:id="rId3"/>
    <p:sldId id="297" r:id="rId4"/>
    <p:sldId id="573" r:id="rId5"/>
    <p:sldId id="799" r:id="rId6"/>
    <p:sldId id="800" r:id="rId7"/>
    <p:sldId id="801" r:id="rId8"/>
    <p:sldId id="802" r:id="rId9"/>
    <p:sldId id="803" r:id="rId10"/>
    <p:sldId id="804" r:id="rId11"/>
    <p:sldId id="805" r:id="rId12"/>
    <p:sldId id="806" r:id="rId13"/>
    <p:sldId id="807" r:id="rId14"/>
    <p:sldId id="808" r:id="rId15"/>
    <p:sldId id="809" r:id="rId16"/>
    <p:sldId id="496" r:id="rId17"/>
    <p:sldId id="810" r:id="rId18"/>
    <p:sldId id="811" r:id="rId19"/>
    <p:sldId id="812" r:id="rId20"/>
    <p:sldId id="813" r:id="rId21"/>
    <p:sldId id="814" r:id="rId22"/>
    <p:sldId id="815" r:id="rId23"/>
    <p:sldId id="816" r:id="rId24"/>
    <p:sldId id="817" r:id="rId25"/>
    <p:sldId id="818" r:id="rId26"/>
    <p:sldId id="819" r:id="rId27"/>
    <p:sldId id="820" r:id="rId28"/>
    <p:sldId id="821" r:id="rId29"/>
    <p:sldId id="822" r:id="rId30"/>
    <p:sldId id="823" r:id="rId31"/>
    <p:sldId id="824" r:id="rId32"/>
    <p:sldId id="825" r:id="rId33"/>
    <p:sldId id="826" r:id="rId34"/>
    <p:sldId id="827" r:id="rId35"/>
    <p:sldId id="828" r:id="rId36"/>
    <p:sldId id="829" r:id="rId37"/>
    <p:sldId id="830" r:id="rId38"/>
    <p:sldId id="831" r:id="rId39"/>
    <p:sldId id="832" r:id="rId40"/>
    <p:sldId id="833" r:id="rId41"/>
    <p:sldId id="834" r:id="rId42"/>
    <p:sldId id="835" r:id="rId43"/>
    <p:sldId id="836" r:id="rId44"/>
    <p:sldId id="837" r:id="rId45"/>
    <p:sldId id="506" r:id="rId46"/>
    <p:sldId id="531" r:id="rId47"/>
    <p:sldId id="838" r:id="rId48"/>
    <p:sldId id="839" r:id="rId49"/>
    <p:sldId id="840" r:id="rId50"/>
    <p:sldId id="841" r:id="rId51"/>
    <p:sldId id="842" r:id="rId52"/>
    <p:sldId id="843" r:id="rId53"/>
    <p:sldId id="844" r:id="rId54"/>
    <p:sldId id="846" r:id="rId55"/>
    <p:sldId id="847" r:id="rId56"/>
    <p:sldId id="532" r:id="rId57"/>
    <p:sldId id="520" r:id="rId58"/>
    <p:sldId id="848" r:id="rId59"/>
    <p:sldId id="849" r:id="rId60"/>
    <p:sldId id="631" r:id="rId61"/>
    <p:sldId id="850" r:id="rId62"/>
    <p:sldId id="852" r:id="rId63"/>
    <p:sldId id="853" r:id="rId64"/>
    <p:sldId id="854" r:id="rId65"/>
    <p:sldId id="851" r:id="rId66"/>
    <p:sldId id="798" r:id="rId67"/>
    <p:sldId id="580" r:id="rId68"/>
  </p:sldIdLst>
  <p:sldSz cx="12192000" cy="6858000"/>
  <p:notesSz cx="6797675" cy="987425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794" autoAdjust="0"/>
    <p:restoredTop sz="90667" autoAdjust="0"/>
  </p:normalViewPr>
  <p:slideViewPr>
    <p:cSldViewPr snapToGrid="0">
      <p:cViewPr varScale="1">
        <p:scale>
          <a:sx n="82" d="100"/>
          <a:sy n="82" d="100"/>
        </p:scale>
        <p:origin x="150" y="84"/>
      </p:cViewPr>
      <p:guideLst>
        <p:guide orient="horz" pos="2160"/>
        <p:guide pos="3840"/>
      </p:guideLst>
    </p:cSldViewPr>
  </p:slideViewPr>
  <p:notesTextViewPr>
    <p:cViewPr>
      <p:scale>
        <a:sx n="1" d="1"/>
        <a:sy n="1" d="1"/>
      </p:scale>
      <p:origin x="0" y="0"/>
    </p:cViewPr>
  </p:notesTextViewPr>
  <p:notesViewPr>
    <p:cSldViewPr snapToGrid="0">
      <p:cViewPr varScale="1">
        <p:scale>
          <a:sx n="53" d="100"/>
          <a:sy n="53" d="100"/>
        </p:scale>
        <p:origin x="2934"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5427"/>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50443" y="0"/>
            <a:ext cx="2945659" cy="495427"/>
          </a:xfrm>
          <a:prstGeom prst="rect">
            <a:avLst/>
          </a:prstGeom>
        </p:spPr>
        <p:txBody>
          <a:bodyPr vert="horz" lIns="91440" tIns="45720" rIns="91440" bIns="45720" rtlCol="0"/>
          <a:lstStyle>
            <a:lvl1pPr algn="r">
              <a:defRPr sz="1200"/>
            </a:lvl1pPr>
          </a:lstStyle>
          <a:p>
            <a:fld id="{AD0C5B54-F9E5-41C1-893A-C441DBEA6E81}" type="datetimeFigureOut">
              <a:rPr lang="fr-FR" smtClean="0"/>
              <a:t>01/12/2020</a:t>
            </a:fld>
            <a:endParaRPr lang="fr-FR"/>
          </a:p>
        </p:txBody>
      </p:sp>
      <p:sp>
        <p:nvSpPr>
          <p:cNvPr id="4" name="Espace réservé du pied de page 3"/>
          <p:cNvSpPr>
            <a:spLocks noGrp="1"/>
          </p:cNvSpPr>
          <p:nvPr>
            <p:ph type="ftr" sz="quarter" idx="2"/>
          </p:nvPr>
        </p:nvSpPr>
        <p:spPr>
          <a:xfrm>
            <a:off x="0" y="9378824"/>
            <a:ext cx="2945659" cy="495426"/>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50443" y="9378824"/>
            <a:ext cx="2945659" cy="495426"/>
          </a:xfrm>
          <a:prstGeom prst="rect">
            <a:avLst/>
          </a:prstGeom>
        </p:spPr>
        <p:txBody>
          <a:bodyPr vert="horz" lIns="91440" tIns="45720" rIns="91440" bIns="45720" rtlCol="0" anchor="b"/>
          <a:lstStyle>
            <a:lvl1pPr algn="r">
              <a:defRPr sz="1200"/>
            </a:lvl1pPr>
          </a:lstStyle>
          <a:p>
            <a:fld id="{5AD5D9F7-94EC-4CBF-BDAE-6AC2E2422B10}" type="slidenum">
              <a:rPr lang="fr-FR" smtClean="0"/>
              <a:t>‹N°›</a:t>
            </a:fld>
            <a:endParaRPr lang="fr-FR"/>
          </a:p>
        </p:txBody>
      </p:sp>
    </p:spTree>
    <p:extLst>
      <p:ext uri="{BB962C8B-B14F-4D97-AF65-F5344CB8AC3E}">
        <p14:creationId xmlns:p14="http://schemas.microsoft.com/office/powerpoint/2010/main" val="2723853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5427"/>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50443" y="0"/>
            <a:ext cx="2945659" cy="495427"/>
          </a:xfrm>
          <a:prstGeom prst="rect">
            <a:avLst/>
          </a:prstGeom>
        </p:spPr>
        <p:txBody>
          <a:bodyPr vert="horz" lIns="91440" tIns="45720" rIns="91440" bIns="45720" rtlCol="0"/>
          <a:lstStyle>
            <a:lvl1pPr algn="r">
              <a:defRPr sz="1200"/>
            </a:lvl1pPr>
          </a:lstStyle>
          <a:p>
            <a:fld id="{BCF22F87-B6A1-406F-8DCB-16EF88461318}" type="datetimeFigureOut">
              <a:rPr lang="fr-FR" smtClean="0"/>
              <a:t>01/12/2020</a:t>
            </a:fld>
            <a:endParaRPr lang="fr-FR"/>
          </a:p>
        </p:txBody>
      </p:sp>
      <p:sp>
        <p:nvSpPr>
          <p:cNvPr id="4" name="Espace réservé de l'image des diapositives 3"/>
          <p:cNvSpPr>
            <a:spLocks noGrp="1" noRot="1" noChangeAspect="1"/>
          </p:cNvSpPr>
          <p:nvPr>
            <p:ph type="sldImg" idx="2"/>
          </p:nvPr>
        </p:nvSpPr>
        <p:spPr>
          <a:xfrm>
            <a:off x="436563" y="1233488"/>
            <a:ext cx="5924550" cy="333375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79768" y="4751983"/>
            <a:ext cx="5438140" cy="3887986"/>
          </a:xfrm>
          <a:prstGeom prst="rect">
            <a:avLst/>
          </a:prstGeom>
        </p:spPr>
        <p:txBody>
          <a:bodyPr vert="horz" lIns="91440" tIns="45720" rIns="91440" bIns="45720"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378824"/>
            <a:ext cx="2945659" cy="495426"/>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0443" y="9378824"/>
            <a:ext cx="2945659" cy="495426"/>
          </a:xfrm>
          <a:prstGeom prst="rect">
            <a:avLst/>
          </a:prstGeom>
        </p:spPr>
        <p:txBody>
          <a:bodyPr vert="horz" lIns="91440" tIns="45720" rIns="91440" bIns="45720" rtlCol="0" anchor="b"/>
          <a:lstStyle>
            <a:lvl1pPr algn="r">
              <a:defRPr sz="1200"/>
            </a:lvl1pPr>
          </a:lstStyle>
          <a:p>
            <a:fld id="{17AA6BA0-1B41-470B-9D1C-517E7763624D}" type="slidenum">
              <a:rPr lang="fr-FR" smtClean="0"/>
              <a:t>‹N°›</a:t>
            </a:fld>
            <a:endParaRPr lang="fr-FR"/>
          </a:p>
        </p:txBody>
      </p:sp>
    </p:spTree>
    <p:extLst>
      <p:ext uri="{BB962C8B-B14F-4D97-AF65-F5344CB8AC3E}">
        <p14:creationId xmlns:p14="http://schemas.microsoft.com/office/powerpoint/2010/main" val="525979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7AA6BA0-1B41-470B-9D1C-517E7763624D}"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709566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A adapter au contexte de l’enquête.</a:t>
            </a:r>
          </a:p>
          <a:p>
            <a:r>
              <a:rPr lang="fr-FR" b="1" dirty="0"/>
              <a:t>Recommandation SENS : </a:t>
            </a:r>
            <a:r>
              <a:rPr lang="fr-FR" b="0" dirty="0"/>
              <a:t>Inclure la section DM2 (Questions DM5-DM7) uniquement si l’enquête SENS est conduite au sein de populations mixtes, dans les contextes en dehors des camps (ex : enquête SENS dans la communauté hôte, enquête SENS en milieu urbain).</a:t>
            </a:r>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10</a:t>
            </a:fld>
            <a:endParaRPr lang="fr-FR"/>
          </a:p>
        </p:txBody>
      </p:sp>
    </p:spTree>
    <p:extLst>
      <p:ext uri="{BB962C8B-B14F-4D97-AF65-F5344CB8AC3E}">
        <p14:creationId xmlns:p14="http://schemas.microsoft.com/office/powerpoint/2010/main" val="41241114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11</a:t>
            </a:fld>
            <a:endParaRPr lang="fr-FR"/>
          </a:p>
        </p:txBody>
      </p:sp>
    </p:spTree>
    <p:extLst>
      <p:ext uri="{BB962C8B-B14F-4D97-AF65-F5344CB8AC3E}">
        <p14:creationId xmlns:p14="http://schemas.microsoft.com/office/powerpoint/2010/main" val="34680616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12</a:t>
            </a:fld>
            <a:endParaRPr lang="fr-FR"/>
          </a:p>
        </p:txBody>
      </p:sp>
    </p:spTree>
    <p:extLst>
      <p:ext uri="{BB962C8B-B14F-4D97-AF65-F5344CB8AC3E}">
        <p14:creationId xmlns:p14="http://schemas.microsoft.com/office/powerpoint/2010/main" val="42339209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A adapter au contexte de l’enquête.</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1" dirty="0"/>
              <a:t>Recommandation SENS : </a:t>
            </a:r>
            <a:r>
              <a:rPr lang="fr-FR" b="0" dirty="0"/>
              <a:t>Inclure la section DM4 (Questions DM13 et DM14) </a:t>
            </a:r>
            <a:r>
              <a:rPr lang="fr-FR" dirty="0"/>
              <a:t>si est seulement si l’enquête a lieu dans un contexte où il y a de récents/ nouveaux afflux de réfugiés et où l’on suspecte un statut nutritionnel possiblement différent chez ces nouveaux arrivants. Le siège/les bureaux régionaux du HCR devraient être contactés pour de l’aide dans le choix d’inclure ou non cet indicateur</a:t>
            </a:r>
          </a:p>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13</a:t>
            </a:fld>
            <a:endParaRPr lang="fr-FR"/>
          </a:p>
        </p:txBody>
      </p:sp>
    </p:spTree>
    <p:extLst>
      <p:ext uri="{BB962C8B-B14F-4D97-AF65-F5344CB8AC3E}">
        <p14:creationId xmlns:p14="http://schemas.microsoft.com/office/powerpoint/2010/main" val="36484275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14</a:t>
            </a:fld>
            <a:endParaRPr lang="fr-FR"/>
          </a:p>
        </p:txBody>
      </p:sp>
    </p:spTree>
    <p:extLst>
      <p:ext uri="{BB962C8B-B14F-4D97-AF65-F5344CB8AC3E}">
        <p14:creationId xmlns:p14="http://schemas.microsoft.com/office/powerpoint/2010/main" val="3536018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La fiche de contrôle des mesures et des participants est disponible au niveau de l’Outil 14 du Pré-module SENS</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15</a:t>
            </a:fld>
            <a:endParaRPr lang="fr-FR"/>
          </a:p>
        </p:txBody>
      </p:sp>
    </p:spTree>
    <p:extLst>
      <p:ext uri="{BB962C8B-B14F-4D97-AF65-F5344CB8AC3E}">
        <p14:creationId xmlns:p14="http://schemas.microsoft.com/office/powerpoint/2010/main" val="10628496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16</a:t>
            </a:fld>
            <a:endParaRPr lang="fr-FR"/>
          </a:p>
        </p:txBody>
      </p:sp>
    </p:spTree>
    <p:extLst>
      <p:ext uri="{BB962C8B-B14F-4D97-AF65-F5344CB8AC3E}">
        <p14:creationId xmlns:p14="http://schemas.microsoft.com/office/powerpoint/2010/main" val="20459533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A adapter au contexte de l’enquête </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17</a:t>
            </a:fld>
            <a:endParaRPr lang="fr-FR"/>
          </a:p>
        </p:txBody>
      </p:sp>
    </p:spTree>
    <p:extLst>
      <p:ext uri="{BB962C8B-B14F-4D97-AF65-F5344CB8AC3E}">
        <p14:creationId xmlns:p14="http://schemas.microsoft.com/office/powerpoint/2010/main" val="22176714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A adapter au contexte de l’enquête </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18</a:t>
            </a:fld>
            <a:endParaRPr lang="fr-FR"/>
          </a:p>
        </p:txBody>
      </p:sp>
    </p:spTree>
    <p:extLst>
      <p:ext uri="{BB962C8B-B14F-4D97-AF65-F5344CB8AC3E}">
        <p14:creationId xmlns:p14="http://schemas.microsoft.com/office/powerpoint/2010/main" val="35628452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A adapter au contexte de l’enquête.</a:t>
            </a:r>
          </a:p>
          <a:p>
            <a:r>
              <a:rPr lang="fr-FR" b="1" dirty="0"/>
              <a:t>Recommandation SENS : </a:t>
            </a:r>
            <a:r>
              <a:rPr lang="fr-FR" b="0" dirty="0"/>
              <a:t>Inclure la question FS2 (variable HHASSIST) uniquement </a:t>
            </a:r>
            <a:r>
              <a:rPr lang="fr-FR" dirty="0"/>
              <a:t>dans les contextes où l’assistance est ciblée ; les catégories de ciblage se définissent en allant des ménages les plus vulnérables aux ménages les moins vulnérables</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19</a:t>
            </a:fld>
            <a:endParaRPr lang="fr-FR"/>
          </a:p>
        </p:txBody>
      </p:sp>
    </p:spTree>
    <p:extLst>
      <p:ext uri="{BB962C8B-B14F-4D97-AF65-F5344CB8AC3E}">
        <p14:creationId xmlns:p14="http://schemas.microsoft.com/office/powerpoint/2010/main" val="16800149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2</a:t>
            </a:fld>
            <a:endParaRPr lang="fr-FR"/>
          </a:p>
        </p:txBody>
      </p:sp>
    </p:spTree>
    <p:extLst>
      <p:ext uri="{BB962C8B-B14F-4D97-AF65-F5344CB8AC3E}">
        <p14:creationId xmlns:p14="http://schemas.microsoft.com/office/powerpoint/2010/main" val="28666369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20</a:t>
            </a:fld>
            <a:endParaRPr lang="fr-FR"/>
          </a:p>
        </p:txBody>
      </p:sp>
    </p:spTree>
    <p:extLst>
      <p:ext uri="{BB962C8B-B14F-4D97-AF65-F5344CB8AC3E}">
        <p14:creationId xmlns:p14="http://schemas.microsoft.com/office/powerpoint/2010/main" val="24576239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A adapter au contexte de l’enquête.</a:t>
            </a:r>
          </a:p>
          <a:p>
            <a:r>
              <a:rPr lang="fr-FR" b="1" dirty="0"/>
              <a:t>Recommandation SENS : </a:t>
            </a:r>
            <a:r>
              <a:rPr lang="fr-FR" b="0" dirty="0"/>
              <a:t>Inclure la question FS5 (variable GFDLAST) uniquement </a:t>
            </a:r>
            <a:r>
              <a:rPr lang="fr-FR" dirty="0"/>
              <a:t>dans les contextes où une assistance alimentaire en nature est mise en œuvre</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21</a:t>
            </a:fld>
            <a:endParaRPr lang="fr-FR"/>
          </a:p>
        </p:txBody>
      </p:sp>
    </p:spTree>
    <p:extLst>
      <p:ext uri="{BB962C8B-B14F-4D97-AF65-F5344CB8AC3E}">
        <p14:creationId xmlns:p14="http://schemas.microsoft.com/office/powerpoint/2010/main" val="30311135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A adapter au contexte de l’enquête.</a:t>
            </a:r>
          </a:p>
          <a:p>
            <a:r>
              <a:rPr lang="fr-FR" b="1" dirty="0"/>
              <a:t>Recommandation SENS : </a:t>
            </a:r>
            <a:r>
              <a:rPr lang="fr-FR" b="0" dirty="0"/>
              <a:t>Inclure les questions FS6 et FS7 uniquement </a:t>
            </a:r>
            <a:r>
              <a:rPr lang="fr-FR" dirty="0"/>
              <a:t>dans les contextes où un programme de transfert d’espèces est mis en œuvre</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22</a:t>
            </a:fld>
            <a:endParaRPr lang="fr-FR"/>
          </a:p>
        </p:txBody>
      </p:sp>
    </p:spTree>
    <p:extLst>
      <p:ext uri="{BB962C8B-B14F-4D97-AF65-F5344CB8AC3E}">
        <p14:creationId xmlns:p14="http://schemas.microsoft.com/office/powerpoint/2010/main" val="15435329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A adapter au contexte de l’enquête.</a:t>
            </a:r>
          </a:p>
          <a:p>
            <a:r>
              <a:rPr lang="fr-FR" b="1" dirty="0"/>
              <a:t>Recommandation SENS : </a:t>
            </a:r>
            <a:r>
              <a:rPr lang="fr-FR" b="0" dirty="0"/>
              <a:t>Inclure les questions FS8 et FS9 (variables VOUCHER et SELLVOU) uniquement </a:t>
            </a:r>
            <a:r>
              <a:rPr lang="fr-FR" dirty="0"/>
              <a:t>dans les contextes où des coupons alimentaires sont distribués pour couvrir les besoins alimentaires de base</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23</a:t>
            </a:fld>
            <a:endParaRPr lang="fr-FR"/>
          </a:p>
        </p:txBody>
      </p:sp>
    </p:spTree>
    <p:extLst>
      <p:ext uri="{BB962C8B-B14F-4D97-AF65-F5344CB8AC3E}">
        <p14:creationId xmlns:p14="http://schemas.microsoft.com/office/powerpoint/2010/main" val="5056660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24</a:t>
            </a:fld>
            <a:endParaRPr lang="fr-FR"/>
          </a:p>
        </p:txBody>
      </p:sp>
    </p:spTree>
    <p:extLst>
      <p:ext uri="{BB962C8B-B14F-4D97-AF65-F5344CB8AC3E}">
        <p14:creationId xmlns:p14="http://schemas.microsoft.com/office/powerpoint/2010/main" val="1945384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A adapter au contexte de l’enquête.</a:t>
            </a:r>
          </a:p>
          <a:p>
            <a:r>
              <a:rPr lang="fr-FR" b="1" dirty="0"/>
              <a:t>Recommandation SENS : </a:t>
            </a:r>
            <a:r>
              <a:rPr lang="fr-FR" b="0" dirty="0"/>
              <a:t>Inclure la question FS11 (variable HHFUEL) uniquement </a:t>
            </a:r>
            <a:r>
              <a:rPr lang="fr-FR" dirty="0"/>
              <a:t>dans les contextes où différents types de combustibles pour la cuisson sont disponibles</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25</a:t>
            </a:fld>
            <a:endParaRPr lang="fr-FR"/>
          </a:p>
        </p:txBody>
      </p:sp>
    </p:spTree>
    <p:extLst>
      <p:ext uri="{BB962C8B-B14F-4D97-AF65-F5344CB8AC3E}">
        <p14:creationId xmlns:p14="http://schemas.microsoft.com/office/powerpoint/2010/main" val="1004289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A adapter au contexte de l’enquête.</a:t>
            </a:r>
          </a:p>
          <a:p>
            <a:r>
              <a:rPr lang="fr-FR" b="1" dirty="0"/>
              <a:t>Recommandation SENS : </a:t>
            </a:r>
            <a:r>
              <a:rPr lang="fr-FR" b="0" dirty="0"/>
              <a:t>Inclure les questions FS12 et FS13 (variables FUEL et FUELLAST) uniquement </a:t>
            </a:r>
            <a:r>
              <a:rPr lang="fr-FR" dirty="0"/>
              <a:t>dans les contextes où </a:t>
            </a:r>
            <a:r>
              <a:rPr lang="fr-FR" sz="1200" dirty="0">
                <a:effectLst/>
                <a:latin typeface="Calibri" panose="020F0502020204030204" pitchFamily="34" charset="0"/>
                <a:ea typeface="Times New Roman" panose="02020603050405020304" pitchFamily="18" charset="0"/>
              </a:rPr>
              <a:t>une assistance pour le combustible de cuisson est mise en œuvre</a:t>
            </a:r>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26</a:t>
            </a:fld>
            <a:endParaRPr lang="fr-FR"/>
          </a:p>
        </p:txBody>
      </p:sp>
    </p:spTree>
    <p:extLst>
      <p:ext uri="{BB962C8B-B14F-4D97-AF65-F5344CB8AC3E}">
        <p14:creationId xmlns:p14="http://schemas.microsoft.com/office/powerpoint/2010/main" val="21255208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A adapter au contexte de l’enquête.</a:t>
            </a:r>
          </a:p>
          <a:p>
            <a:r>
              <a:rPr lang="fr-FR" b="1" dirty="0"/>
              <a:t>Recommandation SENS : </a:t>
            </a:r>
            <a:r>
              <a:rPr lang="fr-FR" b="0" dirty="0"/>
              <a:t>Inclure les questions FS14 et FS23 uniquement </a:t>
            </a:r>
            <a:r>
              <a:rPr lang="fr-FR" dirty="0"/>
              <a:t>lorsque les modalités d’assistance alimentaire ont récemment changé ou si l’assistance alimentaire est ciblée.</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27</a:t>
            </a:fld>
            <a:endParaRPr lang="fr-FR"/>
          </a:p>
        </p:txBody>
      </p:sp>
    </p:spTree>
    <p:extLst>
      <p:ext uri="{BB962C8B-B14F-4D97-AF65-F5344CB8AC3E}">
        <p14:creationId xmlns:p14="http://schemas.microsoft.com/office/powerpoint/2010/main" val="19023435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A adapter au contexte de l’enquête.</a:t>
            </a:r>
          </a:p>
          <a:p>
            <a:r>
              <a:rPr lang="fr-FR" b="1" dirty="0"/>
              <a:t>Recommandation SENS : </a:t>
            </a:r>
            <a:r>
              <a:rPr lang="fr-FR" b="0" dirty="0"/>
              <a:t>Inclure les questions FS14 et FS23 uniquement </a:t>
            </a:r>
            <a:r>
              <a:rPr lang="fr-FR" dirty="0"/>
              <a:t>lorsque les modalités d’assistance alimentaire ont récemment changé ou si l’assistance alimentaire est ciblée.</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28</a:t>
            </a:fld>
            <a:endParaRPr lang="fr-FR"/>
          </a:p>
        </p:txBody>
      </p:sp>
    </p:spTree>
    <p:extLst>
      <p:ext uri="{BB962C8B-B14F-4D97-AF65-F5344CB8AC3E}">
        <p14:creationId xmlns:p14="http://schemas.microsoft.com/office/powerpoint/2010/main" val="16553903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A adapter au contexte de l’enquête.</a:t>
            </a:r>
          </a:p>
          <a:p>
            <a:r>
              <a:rPr lang="fr-FR" b="1" dirty="0"/>
              <a:t>Recommandation SENS : </a:t>
            </a:r>
            <a:r>
              <a:rPr lang="fr-FR" b="0" dirty="0"/>
              <a:t>Inclure les questions FS14 et FS23 uniquement </a:t>
            </a:r>
            <a:r>
              <a:rPr lang="fr-FR" dirty="0"/>
              <a:t>lorsque les modalités d’assistance alimentaire ont récemment changé ou si l’assistance alimentaire est ciblée.</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29</a:t>
            </a:fld>
            <a:endParaRPr lang="fr-FR"/>
          </a:p>
        </p:txBody>
      </p:sp>
    </p:spTree>
    <p:extLst>
      <p:ext uri="{BB962C8B-B14F-4D97-AF65-F5344CB8AC3E}">
        <p14:creationId xmlns:p14="http://schemas.microsoft.com/office/powerpoint/2010/main" val="41867403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3</a:t>
            </a:fld>
            <a:endParaRPr lang="fr-FR"/>
          </a:p>
        </p:txBody>
      </p:sp>
    </p:spTree>
    <p:extLst>
      <p:ext uri="{BB962C8B-B14F-4D97-AF65-F5344CB8AC3E}">
        <p14:creationId xmlns:p14="http://schemas.microsoft.com/office/powerpoint/2010/main" val="20945229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A adapter au contexte de l’enquête.</a:t>
            </a:r>
          </a:p>
          <a:p>
            <a:r>
              <a:rPr lang="fr-FR" b="1" dirty="0"/>
              <a:t>Recommandation SENS : </a:t>
            </a:r>
            <a:r>
              <a:rPr lang="fr-FR" b="0" dirty="0"/>
              <a:t>Inclure les questions FS14 et FS23 uniquement </a:t>
            </a:r>
            <a:r>
              <a:rPr lang="fr-FR" dirty="0"/>
              <a:t>lorsque les modalités d’assistance alimentaire ont récemment changé ou si l’assistance alimentaire est ciblée.</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30</a:t>
            </a:fld>
            <a:endParaRPr lang="fr-FR"/>
          </a:p>
        </p:txBody>
      </p:sp>
    </p:spTree>
    <p:extLst>
      <p:ext uri="{BB962C8B-B14F-4D97-AF65-F5344CB8AC3E}">
        <p14:creationId xmlns:p14="http://schemas.microsoft.com/office/powerpoint/2010/main" val="29981155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31</a:t>
            </a:fld>
            <a:endParaRPr lang="fr-FR"/>
          </a:p>
        </p:txBody>
      </p:sp>
    </p:spTree>
    <p:extLst>
      <p:ext uri="{BB962C8B-B14F-4D97-AF65-F5344CB8AC3E}">
        <p14:creationId xmlns:p14="http://schemas.microsoft.com/office/powerpoint/2010/main" val="41745547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32</a:t>
            </a:fld>
            <a:endParaRPr lang="fr-FR"/>
          </a:p>
        </p:txBody>
      </p:sp>
    </p:spTree>
    <p:extLst>
      <p:ext uri="{BB962C8B-B14F-4D97-AF65-F5344CB8AC3E}">
        <p14:creationId xmlns:p14="http://schemas.microsoft.com/office/powerpoint/2010/main" val="30663147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33</a:t>
            </a:fld>
            <a:endParaRPr lang="fr-FR"/>
          </a:p>
        </p:txBody>
      </p:sp>
    </p:spTree>
    <p:extLst>
      <p:ext uri="{BB962C8B-B14F-4D97-AF65-F5344CB8AC3E}">
        <p14:creationId xmlns:p14="http://schemas.microsoft.com/office/powerpoint/2010/main" val="5713074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A adapter au contexte de l’enquête</a:t>
            </a:r>
          </a:p>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34</a:t>
            </a:fld>
            <a:endParaRPr lang="fr-FR"/>
          </a:p>
        </p:txBody>
      </p:sp>
    </p:spTree>
    <p:extLst>
      <p:ext uri="{BB962C8B-B14F-4D97-AF65-F5344CB8AC3E}">
        <p14:creationId xmlns:p14="http://schemas.microsoft.com/office/powerpoint/2010/main" val="2089282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A adapter au contexte de l’enquête</a:t>
            </a:r>
          </a:p>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35</a:t>
            </a:fld>
            <a:endParaRPr lang="fr-FR"/>
          </a:p>
        </p:txBody>
      </p:sp>
    </p:spTree>
    <p:extLst>
      <p:ext uri="{BB962C8B-B14F-4D97-AF65-F5344CB8AC3E}">
        <p14:creationId xmlns:p14="http://schemas.microsoft.com/office/powerpoint/2010/main" val="390621355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Groupes alimentaires à adapter au contexte de l’enquête</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36</a:t>
            </a:fld>
            <a:endParaRPr lang="fr-FR"/>
          </a:p>
        </p:txBody>
      </p:sp>
    </p:spTree>
    <p:extLst>
      <p:ext uri="{BB962C8B-B14F-4D97-AF65-F5344CB8AC3E}">
        <p14:creationId xmlns:p14="http://schemas.microsoft.com/office/powerpoint/2010/main" val="282819135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Groupes alimentaires à adapter au contexte de l’enquête</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37</a:t>
            </a:fld>
            <a:endParaRPr lang="fr-FR"/>
          </a:p>
        </p:txBody>
      </p:sp>
    </p:spTree>
    <p:extLst>
      <p:ext uri="{BB962C8B-B14F-4D97-AF65-F5344CB8AC3E}">
        <p14:creationId xmlns:p14="http://schemas.microsoft.com/office/powerpoint/2010/main" val="370127432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Groupes alimentaires à adapter au contexte de l’enquête</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38</a:t>
            </a:fld>
            <a:endParaRPr lang="fr-FR"/>
          </a:p>
        </p:txBody>
      </p:sp>
    </p:spTree>
    <p:extLst>
      <p:ext uri="{BB962C8B-B14F-4D97-AF65-F5344CB8AC3E}">
        <p14:creationId xmlns:p14="http://schemas.microsoft.com/office/powerpoint/2010/main" val="371935618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Groupes alimentaires à adapter au contexte de l’enquête</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39</a:t>
            </a:fld>
            <a:endParaRPr lang="fr-FR"/>
          </a:p>
        </p:txBody>
      </p:sp>
    </p:spTree>
    <p:extLst>
      <p:ext uri="{BB962C8B-B14F-4D97-AF65-F5344CB8AC3E}">
        <p14:creationId xmlns:p14="http://schemas.microsoft.com/office/powerpoint/2010/main" val="35420411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A adapter au contexte de l’enquête </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4</a:t>
            </a:fld>
            <a:endParaRPr lang="fr-FR"/>
          </a:p>
        </p:txBody>
      </p:sp>
    </p:spTree>
    <p:extLst>
      <p:ext uri="{BB962C8B-B14F-4D97-AF65-F5344CB8AC3E}">
        <p14:creationId xmlns:p14="http://schemas.microsoft.com/office/powerpoint/2010/main" val="361253731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Groupes alimentaires à adapter au contexte de l’enquête</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40</a:t>
            </a:fld>
            <a:endParaRPr lang="fr-FR"/>
          </a:p>
        </p:txBody>
      </p:sp>
    </p:spTree>
    <p:extLst>
      <p:ext uri="{BB962C8B-B14F-4D97-AF65-F5344CB8AC3E}">
        <p14:creationId xmlns:p14="http://schemas.microsoft.com/office/powerpoint/2010/main" val="305739382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Groupes alimentaires à adapter au contexte de l’enquête</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41</a:t>
            </a:fld>
            <a:endParaRPr lang="fr-FR"/>
          </a:p>
        </p:txBody>
      </p:sp>
    </p:spTree>
    <p:extLst>
      <p:ext uri="{BB962C8B-B14F-4D97-AF65-F5344CB8AC3E}">
        <p14:creationId xmlns:p14="http://schemas.microsoft.com/office/powerpoint/2010/main" val="289662728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Groupes alimentaires à adapter au contexte de l’enquête</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42</a:t>
            </a:fld>
            <a:endParaRPr lang="fr-FR"/>
          </a:p>
        </p:txBody>
      </p:sp>
    </p:spTree>
    <p:extLst>
      <p:ext uri="{BB962C8B-B14F-4D97-AF65-F5344CB8AC3E}">
        <p14:creationId xmlns:p14="http://schemas.microsoft.com/office/powerpoint/2010/main" val="42319647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Groupes alimentaires à adapter au contexte de l’enquête.</a:t>
            </a:r>
          </a:p>
          <a:p>
            <a:r>
              <a:rPr lang="fr-FR" dirty="0"/>
              <a:t>Exclure le groupe 10. SPENUTF si aucun aliment composé enrichi n’est distribué dans le contexte de l’enquête.</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43</a:t>
            </a:fld>
            <a:endParaRPr lang="fr-FR"/>
          </a:p>
        </p:txBody>
      </p:sp>
    </p:spTree>
    <p:extLst>
      <p:ext uri="{BB962C8B-B14F-4D97-AF65-F5344CB8AC3E}">
        <p14:creationId xmlns:p14="http://schemas.microsoft.com/office/powerpoint/2010/main" val="375163154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Groupes alimentaires à adapter au contexte de l’enquête</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44</a:t>
            </a:fld>
            <a:endParaRPr lang="fr-FR"/>
          </a:p>
        </p:txBody>
      </p:sp>
    </p:spTree>
    <p:extLst>
      <p:ext uri="{BB962C8B-B14F-4D97-AF65-F5344CB8AC3E}">
        <p14:creationId xmlns:p14="http://schemas.microsoft.com/office/powerpoint/2010/main" val="275272198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45</a:t>
            </a:fld>
            <a:endParaRPr lang="fr-FR"/>
          </a:p>
        </p:txBody>
      </p:sp>
    </p:spTree>
    <p:extLst>
      <p:ext uri="{BB962C8B-B14F-4D97-AF65-F5344CB8AC3E}">
        <p14:creationId xmlns:p14="http://schemas.microsoft.com/office/powerpoint/2010/main" val="92697863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46</a:t>
            </a:fld>
            <a:endParaRPr lang="fr-FR"/>
          </a:p>
        </p:txBody>
      </p:sp>
    </p:spTree>
    <p:extLst>
      <p:ext uri="{BB962C8B-B14F-4D97-AF65-F5344CB8AC3E}">
        <p14:creationId xmlns:p14="http://schemas.microsoft.com/office/powerpoint/2010/main" val="166804894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47</a:t>
            </a:fld>
            <a:endParaRPr lang="fr-FR"/>
          </a:p>
        </p:txBody>
      </p:sp>
    </p:spTree>
    <p:extLst>
      <p:ext uri="{BB962C8B-B14F-4D97-AF65-F5344CB8AC3E}">
        <p14:creationId xmlns:p14="http://schemas.microsoft.com/office/powerpoint/2010/main" val="351529112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48</a:t>
            </a:fld>
            <a:endParaRPr lang="fr-FR"/>
          </a:p>
        </p:txBody>
      </p:sp>
    </p:spTree>
    <p:extLst>
      <p:ext uri="{BB962C8B-B14F-4D97-AF65-F5344CB8AC3E}">
        <p14:creationId xmlns:p14="http://schemas.microsoft.com/office/powerpoint/2010/main" val="381496518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A adapter au contexte de l’enquête.</a:t>
            </a:r>
          </a:p>
          <a:p>
            <a:r>
              <a:rPr lang="fr-FR" b="1" dirty="0"/>
              <a:t>Recommandation SENS : </a:t>
            </a:r>
            <a:r>
              <a:rPr lang="fr-FR" b="0" dirty="0"/>
              <a:t>Inclure la question TN6 (variable HHIRS) uniquement </a:t>
            </a:r>
            <a:r>
              <a:rPr lang="fr-FR" dirty="0"/>
              <a:t>lorsqu’une pulvérisation d’insecticide à effet rémanent a été mise en œuvre au cours des 6 ou des 12 derniers mois</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49</a:t>
            </a:fld>
            <a:endParaRPr lang="fr-FR"/>
          </a:p>
        </p:txBody>
      </p:sp>
    </p:spTree>
    <p:extLst>
      <p:ext uri="{BB962C8B-B14F-4D97-AF65-F5344CB8AC3E}">
        <p14:creationId xmlns:p14="http://schemas.microsoft.com/office/powerpoint/2010/main" val="29272358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A adapter au contexte de l’enquête </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5</a:t>
            </a:fld>
            <a:endParaRPr lang="fr-FR"/>
          </a:p>
        </p:txBody>
      </p:sp>
    </p:spTree>
    <p:extLst>
      <p:ext uri="{BB962C8B-B14F-4D97-AF65-F5344CB8AC3E}">
        <p14:creationId xmlns:p14="http://schemas.microsoft.com/office/powerpoint/2010/main" val="44325181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50</a:t>
            </a:fld>
            <a:endParaRPr lang="fr-FR"/>
          </a:p>
        </p:txBody>
      </p:sp>
    </p:spTree>
    <p:extLst>
      <p:ext uri="{BB962C8B-B14F-4D97-AF65-F5344CB8AC3E}">
        <p14:creationId xmlns:p14="http://schemas.microsoft.com/office/powerpoint/2010/main" val="227259144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51</a:t>
            </a:fld>
            <a:endParaRPr lang="fr-FR"/>
          </a:p>
        </p:txBody>
      </p:sp>
    </p:spTree>
    <p:extLst>
      <p:ext uri="{BB962C8B-B14F-4D97-AF65-F5344CB8AC3E}">
        <p14:creationId xmlns:p14="http://schemas.microsoft.com/office/powerpoint/2010/main" val="66791706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b="1" dirty="0"/>
              <a:t>Question TN10 : </a:t>
            </a:r>
            <a:r>
              <a:rPr lang="fr-FR" dirty="0"/>
              <a:t>Adapter la liste des marques de moustiquaire au contexte de l’enquête avant le début de la collecte des données. Supprimer de la liste les marques non-disponibles dans la zone d’enquête. Ajouter celles n’en faisant actuellement pas partie.</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52</a:t>
            </a:fld>
            <a:endParaRPr lang="fr-FR"/>
          </a:p>
        </p:txBody>
      </p:sp>
    </p:spTree>
    <p:extLst>
      <p:ext uri="{BB962C8B-B14F-4D97-AF65-F5344CB8AC3E}">
        <p14:creationId xmlns:p14="http://schemas.microsoft.com/office/powerpoint/2010/main" val="194670350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53</a:t>
            </a:fld>
            <a:endParaRPr lang="fr-FR"/>
          </a:p>
        </p:txBody>
      </p:sp>
    </p:spTree>
    <p:extLst>
      <p:ext uri="{BB962C8B-B14F-4D97-AF65-F5344CB8AC3E}">
        <p14:creationId xmlns:p14="http://schemas.microsoft.com/office/powerpoint/2010/main" val="155064699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54</a:t>
            </a:fld>
            <a:endParaRPr lang="fr-FR"/>
          </a:p>
        </p:txBody>
      </p:sp>
    </p:spTree>
    <p:extLst>
      <p:ext uri="{BB962C8B-B14F-4D97-AF65-F5344CB8AC3E}">
        <p14:creationId xmlns:p14="http://schemas.microsoft.com/office/powerpoint/2010/main" val="395596358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55</a:t>
            </a:fld>
            <a:endParaRPr lang="fr-FR"/>
          </a:p>
        </p:txBody>
      </p:sp>
    </p:spTree>
    <p:extLst>
      <p:ext uri="{BB962C8B-B14F-4D97-AF65-F5344CB8AC3E}">
        <p14:creationId xmlns:p14="http://schemas.microsoft.com/office/powerpoint/2010/main" val="405626631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56</a:t>
            </a:fld>
            <a:endParaRPr lang="fr-FR"/>
          </a:p>
        </p:txBody>
      </p:sp>
    </p:spTree>
    <p:extLst>
      <p:ext uri="{BB962C8B-B14F-4D97-AF65-F5344CB8AC3E}">
        <p14:creationId xmlns:p14="http://schemas.microsoft.com/office/powerpoint/2010/main" val="274359386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57</a:t>
            </a:fld>
            <a:endParaRPr lang="fr-FR"/>
          </a:p>
        </p:txBody>
      </p:sp>
    </p:spTree>
    <p:extLst>
      <p:ext uri="{BB962C8B-B14F-4D97-AF65-F5344CB8AC3E}">
        <p14:creationId xmlns:p14="http://schemas.microsoft.com/office/powerpoint/2010/main" val="51883032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58</a:t>
            </a:fld>
            <a:endParaRPr lang="fr-FR"/>
          </a:p>
        </p:txBody>
      </p:sp>
    </p:spTree>
    <p:extLst>
      <p:ext uri="{BB962C8B-B14F-4D97-AF65-F5344CB8AC3E}">
        <p14:creationId xmlns:p14="http://schemas.microsoft.com/office/powerpoint/2010/main" val="394376914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b="1" dirty="0"/>
              <a:t>Question WS3 : </a:t>
            </a:r>
            <a:r>
              <a:rPr lang="fr-FR" dirty="0"/>
              <a:t>Adapter les réponses au contexte de l’enquête. Par exemple, si une des sources n’existe pas, ne pas la conserver ; si une des sources est considérée comme étant rare, celle-ci pourra être capturée sous l’option de réponse « autre ».</a:t>
            </a:r>
          </a:p>
          <a:p>
            <a:r>
              <a:rPr lang="fr-FR" dirty="0"/>
              <a:t>Lors de la suppression des options de réponse non disponibles, conserver les codes-réponses originaux et ne pas les modifier.</a:t>
            </a:r>
          </a:p>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59</a:t>
            </a:fld>
            <a:endParaRPr lang="fr-FR"/>
          </a:p>
        </p:txBody>
      </p:sp>
    </p:spTree>
    <p:extLst>
      <p:ext uri="{BB962C8B-B14F-4D97-AF65-F5344CB8AC3E}">
        <p14:creationId xmlns:p14="http://schemas.microsoft.com/office/powerpoint/2010/main" val="2111504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A adapter au contexte de l’enquête </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6</a:t>
            </a:fld>
            <a:endParaRPr lang="fr-FR"/>
          </a:p>
        </p:txBody>
      </p:sp>
    </p:spTree>
    <p:extLst>
      <p:ext uri="{BB962C8B-B14F-4D97-AF65-F5344CB8AC3E}">
        <p14:creationId xmlns:p14="http://schemas.microsoft.com/office/powerpoint/2010/main" val="395582291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Se référer à l’Annexe 1 du Module 7 EHA pour les réponses.</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60</a:t>
            </a:fld>
            <a:endParaRPr lang="fr-FR"/>
          </a:p>
        </p:txBody>
      </p:sp>
    </p:spTree>
    <p:extLst>
      <p:ext uri="{BB962C8B-B14F-4D97-AF65-F5344CB8AC3E}">
        <p14:creationId xmlns:p14="http://schemas.microsoft.com/office/powerpoint/2010/main" val="188576657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61</a:t>
            </a:fld>
            <a:endParaRPr lang="fr-FR"/>
          </a:p>
        </p:txBody>
      </p:sp>
    </p:spTree>
    <p:extLst>
      <p:ext uri="{BB962C8B-B14F-4D97-AF65-F5344CB8AC3E}">
        <p14:creationId xmlns:p14="http://schemas.microsoft.com/office/powerpoint/2010/main" val="46988915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62</a:t>
            </a:fld>
            <a:endParaRPr lang="fr-FR"/>
          </a:p>
        </p:txBody>
      </p:sp>
    </p:spTree>
    <p:extLst>
      <p:ext uri="{BB962C8B-B14F-4D97-AF65-F5344CB8AC3E}">
        <p14:creationId xmlns:p14="http://schemas.microsoft.com/office/powerpoint/2010/main" val="93024501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63</a:t>
            </a:fld>
            <a:endParaRPr lang="fr-FR"/>
          </a:p>
        </p:txBody>
      </p:sp>
    </p:spTree>
    <p:extLst>
      <p:ext uri="{BB962C8B-B14F-4D97-AF65-F5344CB8AC3E}">
        <p14:creationId xmlns:p14="http://schemas.microsoft.com/office/powerpoint/2010/main" val="89607432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64</a:t>
            </a:fld>
            <a:endParaRPr lang="fr-FR"/>
          </a:p>
        </p:txBody>
      </p:sp>
    </p:spTree>
    <p:extLst>
      <p:ext uri="{BB962C8B-B14F-4D97-AF65-F5344CB8AC3E}">
        <p14:creationId xmlns:p14="http://schemas.microsoft.com/office/powerpoint/2010/main" val="245717660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Se référer à l’Annexe 2 du Module 7 EHA pour les réponses.</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65</a:t>
            </a:fld>
            <a:endParaRPr lang="fr-FR"/>
          </a:p>
        </p:txBody>
      </p:sp>
    </p:spTree>
    <p:extLst>
      <p:ext uri="{BB962C8B-B14F-4D97-AF65-F5344CB8AC3E}">
        <p14:creationId xmlns:p14="http://schemas.microsoft.com/office/powerpoint/2010/main" val="221007765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66</a:t>
            </a:fld>
            <a:endParaRPr lang="fr-FR"/>
          </a:p>
        </p:txBody>
      </p:sp>
    </p:spTree>
    <p:extLst>
      <p:ext uri="{BB962C8B-B14F-4D97-AF65-F5344CB8AC3E}">
        <p14:creationId xmlns:p14="http://schemas.microsoft.com/office/powerpoint/2010/main" val="324465549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7AA6BA0-1B41-470B-9D1C-517E7763624D}"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67</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304389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A adapter au contexte de l’enquête </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7</a:t>
            </a:fld>
            <a:endParaRPr lang="fr-FR"/>
          </a:p>
        </p:txBody>
      </p:sp>
    </p:spTree>
    <p:extLst>
      <p:ext uri="{BB962C8B-B14F-4D97-AF65-F5344CB8AC3E}">
        <p14:creationId xmlns:p14="http://schemas.microsoft.com/office/powerpoint/2010/main" val="11054419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8</a:t>
            </a:fld>
            <a:endParaRPr lang="fr-FR"/>
          </a:p>
        </p:txBody>
      </p:sp>
    </p:spTree>
    <p:extLst>
      <p:ext uri="{BB962C8B-B14F-4D97-AF65-F5344CB8AC3E}">
        <p14:creationId xmlns:p14="http://schemas.microsoft.com/office/powerpoint/2010/main" val="3751208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A adapter au contexte de l’enquête. La variable « HHHCTRY » est optionnelle. </a:t>
            </a:r>
          </a:p>
          <a:p>
            <a:r>
              <a:rPr lang="fr-FR" b="1" dirty="0"/>
              <a:t>Recommandation SENS : </a:t>
            </a:r>
            <a:r>
              <a:rPr lang="fr-FR" b="0" dirty="0"/>
              <a:t>Inclure la question DM4 uniquement </a:t>
            </a:r>
            <a:r>
              <a:rPr lang="fr-FR" dirty="0"/>
              <a:t>dans des contextes où il y a de nombreux nouveaux arrivants provenant de divers pays, ou dans des contextes où l’enregistrement des réfugiés est en cours et les informations sur leur pays d’origine ne sont pas encore disponibles</a:t>
            </a:r>
          </a:p>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9</a:t>
            </a:fld>
            <a:endParaRPr lang="fr-FR"/>
          </a:p>
        </p:txBody>
      </p:sp>
    </p:spTree>
    <p:extLst>
      <p:ext uri="{BB962C8B-B14F-4D97-AF65-F5344CB8AC3E}">
        <p14:creationId xmlns:p14="http://schemas.microsoft.com/office/powerpoint/2010/main" val="31765737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43306" y="360052"/>
            <a:ext cx="11746751" cy="3036056"/>
          </a:xfrm>
        </p:spPr>
        <p:txBody>
          <a:bodyPr tIns="0" bIns="0" anchor="b" anchorCtr="0">
            <a:noAutofit/>
          </a:bodyPr>
          <a:lstStyle>
            <a:lvl1pPr algn="ctr">
              <a:defRPr sz="5867" b="1">
                <a:solidFill>
                  <a:schemeClr val="tx2"/>
                </a:solidFill>
              </a:defRPr>
            </a:lvl1pPr>
          </a:lstStyle>
          <a:p>
            <a:r>
              <a:rPr lang="fr-FR"/>
              <a:t>Modifiez le style du titre</a:t>
            </a:r>
            <a:endParaRPr lang="en-US" dirty="0"/>
          </a:p>
        </p:txBody>
      </p:sp>
      <p:sp>
        <p:nvSpPr>
          <p:cNvPr id="3" name="Subtitle 2"/>
          <p:cNvSpPr>
            <a:spLocks noGrp="1"/>
          </p:cNvSpPr>
          <p:nvPr>
            <p:ph type="subTitle" idx="1"/>
          </p:nvPr>
        </p:nvSpPr>
        <p:spPr>
          <a:xfrm>
            <a:off x="243306" y="3545574"/>
            <a:ext cx="11746751" cy="1927860"/>
          </a:xfrm>
        </p:spPr>
        <p:txBody>
          <a:bodyPr tIns="0" bIns="0">
            <a:normAutofit/>
          </a:bodyPr>
          <a:lstStyle>
            <a:lvl1pPr marL="0" indent="0" algn="ctr">
              <a:buNone/>
              <a:defRPr sz="3200">
                <a:solidFill>
                  <a:schemeClr val="accent3"/>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p>
            <a:fld id="{4BDF68E2-58F2-4D09-BE8B-E3BD06533059}" type="datetimeFigureOut">
              <a:rPr lang="en-US" smtClean="0"/>
              <a:t>12/1/2020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‹N°›</a:t>
            </a:fld>
            <a:endParaRPr lang="en-US" dirty="0"/>
          </a:p>
        </p:txBody>
      </p:sp>
      <p:pic>
        <p:nvPicPr>
          <p:cNvPr id="9" name="Picture 8" descr="bluestrip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013450"/>
            <a:ext cx="12192000" cy="844551"/>
          </a:xfrm>
          <a:prstGeom prst="rect">
            <a:avLst/>
          </a:prstGeom>
        </p:spPr>
      </p:pic>
    </p:spTree>
    <p:extLst>
      <p:ext uri="{BB962C8B-B14F-4D97-AF65-F5344CB8AC3E}">
        <p14:creationId xmlns:p14="http://schemas.microsoft.com/office/powerpoint/2010/main" val="33194725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ext and Light Background Image">
    <p:spTree>
      <p:nvGrpSpPr>
        <p:cNvPr id="1" name=""/>
        <p:cNvGrpSpPr/>
        <p:nvPr/>
      </p:nvGrpSpPr>
      <p:grpSpPr>
        <a:xfrm>
          <a:off x="0" y="0"/>
          <a:ext cx="0" cy="0"/>
          <a:chOff x="0" y="0"/>
          <a:chExt cx="0" cy="0"/>
        </a:xfrm>
      </p:grpSpPr>
      <p:sp>
        <p:nvSpPr>
          <p:cNvPr id="11" name="Picture Placeholder 10"/>
          <p:cNvSpPr>
            <a:spLocks noGrp="1"/>
          </p:cNvSpPr>
          <p:nvPr>
            <p:ph type="pic" sz="quarter" idx="13" hasCustomPrompt="1"/>
          </p:nvPr>
        </p:nvSpPr>
        <p:spPr>
          <a:xfrm>
            <a:off x="1" y="9732"/>
            <a:ext cx="12191999" cy="6004984"/>
          </a:xfrm>
          <a:solidFill>
            <a:schemeClr val="bg1">
              <a:lumMod val="85000"/>
            </a:schemeClr>
          </a:solidFill>
        </p:spPr>
        <p:txBody>
          <a:bodyPr anchor="ctr" anchorCtr="0">
            <a:normAutofit/>
          </a:bodyPr>
          <a:lstStyle>
            <a:lvl1pPr marL="0" indent="0" algn="r">
              <a:buFontTx/>
              <a:buNone/>
              <a:defRPr sz="2667" baseline="0"/>
            </a:lvl1pPr>
          </a:lstStyle>
          <a:p>
            <a:r>
              <a:rPr lang="en-US" dirty="0"/>
              <a:t>Drag picture to placeholder </a:t>
            </a:r>
            <a:br>
              <a:rPr lang="en-US" dirty="0"/>
            </a:br>
            <a:r>
              <a:rPr lang="en-US" dirty="0"/>
              <a:t>or click icon to add</a:t>
            </a:r>
          </a:p>
        </p:txBody>
      </p:sp>
      <p:sp>
        <p:nvSpPr>
          <p:cNvPr id="10" name="Rectangle 9"/>
          <p:cNvSpPr/>
          <p:nvPr/>
        </p:nvSpPr>
        <p:spPr>
          <a:xfrm>
            <a:off x="1" y="-1"/>
            <a:ext cx="5839313" cy="6014717"/>
          </a:xfrm>
          <a:prstGeom prst="rect">
            <a:avLst/>
          </a:prstGeom>
          <a:gradFill flip="none" rotWithShape="1">
            <a:gsLst>
              <a:gs pos="0">
                <a:schemeClr val="bg1">
                  <a:alpha val="70000"/>
                </a:schemeClr>
              </a:gs>
              <a:gs pos="100000">
                <a:schemeClr val="bg1">
                  <a:alpha val="0"/>
                </a:schemeClr>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 name="Title 1"/>
          <p:cNvSpPr>
            <a:spLocks noGrp="1"/>
          </p:cNvSpPr>
          <p:nvPr>
            <p:ph type="title"/>
          </p:nvPr>
        </p:nvSpPr>
        <p:spPr>
          <a:xfrm>
            <a:off x="278711" y="272465"/>
            <a:ext cx="6942572" cy="1291135"/>
          </a:xfrm>
        </p:spPr>
        <p:txBody>
          <a:bodyPr/>
          <a:lstStyle>
            <a:lvl1pPr>
              <a:defRPr/>
            </a:lvl1pPr>
          </a:lstStyle>
          <a:p>
            <a:r>
              <a:rPr lang="fr-FR"/>
              <a:t>Modifiez le style du titre</a:t>
            </a:r>
            <a:endParaRPr lang="en-US" dirty="0"/>
          </a:p>
        </p:txBody>
      </p:sp>
      <p:sp>
        <p:nvSpPr>
          <p:cNvPr id="4" name="Content Placeholder 3"/>
          <p:cNvSpPr>
            <a:spLocks noGrp="1"/>
          </p:cNvSpPr>
          <p:nvPr>
            <p:ph sz="half" idx="2"/>
          </p:nvPr>
        </p:nvSpPr>
        <p:spPr>
          <a:xfrm>
            <a:off x="278713" y="1732800"/>
            <a:ext cx="5541137" cy="4038411"/>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98624D31-43A5-475A-80CF-332C9F6DCF35}" type="datetimeFigureOut">
              <a:rPr lang="en-US" smtClean="0"/>
              <a:t>12/1/2020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‹N°›</a:t>
            </a:fld>
            <a:endParaRPr lang="en-US" dirty="0"/>
          </a:p>
        </p:txBody>
      </p:sp>
    </p:spTree>
    <p:extLst>
      <p:ext uri="{BB962C8B-B14F-4D97-AF65-F5344CB8AC3E}">
        <p14:creationId xmlns:p14="http://schemas.microsoft.com/office/powerpoint/2010/main" val="2761746837"/>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Date Placeholder 2"/>
          <p:cNvSpPr>
            <a:spLocks noGrp="1"/>
          </p:cNvSpPr>
          <p:nvPr>
            <p:ph type="dt" sz="half" idx="10"/>
          </p:nvPr>
        </p:nvSpPr>
        <p:spPr/>
        <p:txBody>
          <a:bodyPr/>
          <a:lstStyle/>
          <a:p>
            <a:fld id="{C8C39B41-D8B5-4052-B551-9B5525EAA8B6}" type="datetimeFigureOut">
              <a:rPr lang="en-US" smtClean="0"/>
              <a:t>12/1/2020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‹N°›</a:t>
            </a:fld>
            <a:endParaRPr lang="en-US" dirty="0"/>
          </a:p>
        </p:txBody>
      </p:sp>
    </p:spTree>
    <p:extLst>
      <p:ext uri="{BB962C8B-B14F-4D97-AF65-F5344CB8AC3E}">
        <p14:creationId xmlns:p14="http://schemas.microsoft.com/office/powerpoint/2010/main" val="29653610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94136C-8742-45B2-AF27-D93DF72833A9}" type="datetimeFigureOut">
              <a:rPr lang="en-US" smtClean="0"/>
              <a:t>12/1/2020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smtClean="0"/>
              <a:pPr/>
              <a:t>‹N°›</a:t>
            </a:fld>
            <a:endParaRPr lang="en-US" dirty="0"/>
          </a:p>
        </p:txBody>
      </p:sp>
    </p:spTree>
    <p:extLst>
      <p:ext uri="{BB962C8B-B14F-4D97-AF65-F5344CB8AC3E}">
        <p14:creationId xmlns:p14="http://schemas.microsoft.com/office/powerpoint/2010/main" val="29549276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75186" y="273049"/>
            <a:ext cx="4240551" cy="1162051"/>
          </a:xfrm>
        </p:spPr>
        <p:txBody>
          <a:bodyPr anchor="b"/>
          <a:lstStyle>
            <a:lvl1pPr algn="l">
              <a:defRPr sz="2667" b="1"/>
            </a:lvl1pPr>
          </a:lstStyle>
          <a:p>
            <a:r>
              <a:rPr lang="fr-FR"/>
              <a:t>Modifiez le style du titre</a:t>
            </a:r>
            <a:endParaRPr lang="en-US" dirty="0"/>
          </a:p>
        </p:txBody>
      </p:sp>
      <p:sp>
        <p:nvSpPr>
          <p:cNvPr id="3" name="Content Placeholder 2"/>
          <p:cNvSpPr>
            <a:spLocks noGrp="1"/>
          </p:cNvSpPr>
          <p:nvPr>
            <p:ph idx="1"/>
          </p:nvPr>
        </p:nvSpPr>
        <p:spPr>
          <a:xfrm>
            <a:off x="4766733" y="273051"/>
            <a:ext cx="7164931" cy="5555884"/>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Text Placeholder 3"/>
          <p:cNvSpPr>
            <a:spLocks noGrp="1"/>
          </p:cNvSpPr>
          <p:nvPr>
            <p:ph type="body" sz="half" idx="2"/>
          </p:nvPr>
        </p:nvSpPr>
        <p:spPr>
          <a:xfrm>
            <a:off x="275186" y="1732801"/>
            <a:ext cx="4240551" cy="4096135"/>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32ABBEA6-7C60-4B02-AE87-00D78D8422AF}" type="datetimeFigureOut">
              <a:rPr lang="en-US" smtClean="0"/>
              <a:t>12/1/2020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‹N°›</a:t>
            </a:fld>
            <a:endParaRPr lang="en-US" dirty="0"/>
          </a:p>
        </p:txBody>
      </p:sp>
    </p:spTree>
    <p:extLst>
      <p:ext uri="{BB962C8B-B14F-4D97-AF65-F5344CB8AC3E}">
        <p14:creationId xmlns:p14="http://schemas.microsoft.com/office/powerpoint/2010/main" val="10771181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Image avec légende">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0" y="0"/>
            <a:ext cx="12192000" cy="6013827"/>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fr-FR"/>
              <a:t>Cliquez sur l'icône pour ajouter une image</a:t>
            </a:r>
            <a:endParaRPr lang="en-US" dirty="0"/>
          </a:p>
        </p:txBody>
      </p:sp>
      <p:sp>
        <p:nvSpPr>
          <p:cNvPr id="5" name="Date Placeholder 4"/>
          <p:cNvSpPr>
            <a:spLocks noGrp="1"/>
          </p:cNvSpPr>
          <p:nvPr>
            <p:ph type="dt" sz="half" idx="10"/>
          </p:nvPr>
        </p:nvSpPr>
        <p:spPr/>
        <p:txBody>
          <a:bodyPr/>
          <a:lstStyle/>
          <a:p>
            <a:fld id="{98624D31-43A5-475A-80CF-332C9F6DCF35}" type="datetimeFigureOut">
              <a:rPr lang="en-US" smtClean="0"/>
              <a:t>12/1/2020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‹N°›</a:t>
            </a:fld>
            <a:endParaRPr lang="en-US" dirty="0"/>
          </a:p>
        </p:txBody>
      </p:sp>
      <p:sp>
        <p:nvSpPr>
          <p:cNvPr id="9" name="Text Placeholder 3"/>
          <p:cNvSpPr>
            <a:spLocks noGrp="1"/>
          </p:cNvSpPr>
          <p:nvPr>
            <p:ph type="body" sz="half" idx="2"/>
          </p:nvPr>
        </p:nvSpPr>
        <p:spPr>
          <a:xfrm>
            <a:off x="0" y="4116260"/>
            <a:ext cx="12192000" cy="1897568"/>
          </a:xfrm>
          <a:gradFill flip="none" rotWithShape="1">
            <a:gsLst>
              <a:gs pos="21000">
                <a:schemeClr val="accent2">
                  <a:alpha val="75000"/>
                </a:schemeClr>
              </a:gs>
              <a:gs pos="100000">
                <a:schemeClr val="accent2">
                  <a:alpha val="0"/>
                </a:schemeClr>
              </a:gs>
            </a:gsLst>
            <a:lin ang="16200000" scaled="0"/>
            <a:tileRect/>
          </a:gradFill>
        </p:spPr>
        <p:txBody>
          <a:bodyPr lIns="180000" tIns="0" rIns="180000" bIns="180000" anchor="b" anchorCtr="0"/>
          <a:lstStyle>
            <a:lvl1pPr marL="0" indent="0">
              <a:buNone/>
              <a:defRPr sz="1867">
                <a:solidFill>
                  <a:schemeClr val="tx2"/>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fr-FR"/>
              <a:t>Cliquez pour modifier les styles du texte du masque</a:t>
            </a:r>
          </a:p>
        </p:txBody>
      </p:sp>
    </p:spTree>
    <p:extLst>
      <p:ext uri="{BB962C8B-B14F-4D97-AF65-F5344CB8AC3E}">
        <p14:creationId xmlns:p14="http://schemas.microsoft.com/office/powerpoint/2010/main" val="1020479572"/>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2E2D6473-DF6D-4702-B328-E0DD40540A4E}" type="datetimeFigureOut">
              <a:rPr lang="en-US" smtClean="0"/>
              <a:t>12/1/2020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‹N°›</a:t>
            </a:fld>
            <a:endParaRPr lang="en-US" dirty="0"/>
          </a:p>
        </p:txBody>
      </p:sp>
    </p:spTree>
    <p:extLst>
      <p:ext uri="{BB962C8B-B14F-4D97-AF65-F5344CB8AC3E}">
        <p14:creationId xmlns:p14="http://schemas.microsoft.com/office/powerpoint/2010/main" val="9398701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79827" y="274639"/>
            <a:ext cx="2743200" cy="5564028"/>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278712" y="274639"/>
            <a:ext cx="8697915" cy="556402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E26F7E3A-B166-407D-9866-32884E7D5B37}" type="datetimeFigureOut">
              <a:rPr lang="en-US" smtClean="0"/>
              <a:t>12/1/2020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‹N°›</a:t>
            </a:fld>
            <a:endParaRPr lang="en-US" dirty="0"/>
          </a:p>
        </p:txBody>
      </p:sp>
    </p:spTree>
    <p:extLst>
      <p:ext uri="{BB962C8B-B14F-4D97-AF65-F5344CB8AC3E}">
        <p14:creationId xmlns:p14="http://schemas.microsoft.com/office/powerpoint/2010/main" val="11860849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43306" y="360052"/>
            <a:ext cx="11746751" cy="3036056"/>
          </a:xfrm>
        </p:spPr>
        <p:txBody>
          <a:bodyPr tIns="0" bIns="0" anchor="b" anchorCtr="0">
            <a:noAutofit/>
          </a:bodyPr>
          <a:lstStyle>
            <a:lvl1pPr algn="ctr">
              <a:defRPr sz="5867" b="1">
                <a:solidFill>
                  <a:schemeClr val="bg2"/>
                </a:solidFill>
              </a:defRPr>
            </a:lvl1pPr>
          </a:lstStyle>
          <a:p>
            <a:r>
              <a:rPr lang="fr-FR"/>
              <a:t>Modifiez le style du titre</a:t>
            </a:r>
            <a:endParaRPr lang="en-US" dirty="0"/>
          </a:p>
        </p:txBody>
      </p:sp>
      <p:sp>
        <p:nvSpPr>
          <p:cNvPr id="3" name="Subtitle 2"/>
          <p:cNvSpPr>
            <a:spLocks noGrp="1"/>
          </p:cNvSpPr>
          <p:nvPr>
            <p:ph type="subTitle" idx="1"/>
          </p:nvPr>
        </p:nvSpPr>
        <p:spPr>
          <a:xfrm>
            <a:off x="243306" y="3545574"/>
            <a:ext cx="11746751" cy="1927860"/>
          </a:xfrm>
        </p:spPr>
        <p:txBody>
          <a:bodyPr tIns="0" bIns="0">
            <a:normAutofit/>
          </a:bodyPr>
          <a:lstStyle>
            <a:lvl1pPr marL="0" indent="0" algn="ctr">
              <a:buNone/>
              <a:defRPr sz="3200">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p>
            <a:fld id="{98624D31-43A5-475A-80CF-332C9F6DCF35}" type="datetimeFigureOut">
              <a:rPr lang="en-US" smtClean="0"/>
              <a:t>12/1/2020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‹N°›</a:t>
            </a:fld>
            <a:endParaRPr lang="en-US" dirty="0"/>
          </a:p>
        </p:txBody>
      </p:sp>
      <p:pic>
        <p:nvPicPr>
          <p:cNvPr id="9" name="Picture 8" descr="bluestrip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013450"/>
            <a:ext cx="12192000" cy="844551"/>
          </a:xfrm>
          <a:prstGeom prst="rect">
            <a:avLst/>
          </a:prstGeom>
        </p:spPr>
      </p:pic>
    </p:spTree>
    <p:extLst>
      <p:ext uri="{BB962C8B-B14F-4D97-AF65-F5344CB8AC3E}">
        <p14:creationId xmlns:p14="http://schemas.microsoft.com/office/powerpoint/2010/main" val="156880704"/>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528FC5F6-F338-4AE4-BB23-26385BCFC423}" type="datetimeFigureOut">
              <a:rPr lang="en-US" smtClean="0"/>
              <a:t>12/1/2020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113E31D-E2AB-40D1-8B51-AFA5AFEF393A}" type="slidenum">
              <a:rPr lang="en-US" smtClean="0"/>
              <a:t>‹N°›</a:t>
            </a:fld>
            <a:endParaRPr lang="en-US" dirty="0"/>
          </a:p>
        </p:txBody>
      </p:sp>
    </p:spTree>
    <p:extLst>
      <p:ext uri="{BB962C8B-B14F-4D97-AF65-F5344CB8AC3E}">
        <p14:creationId xmlns:p14="http://schemas.microsoft.com/office/powerpoint/2010/main" val="32412794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 No Footer">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Tree>
    <p:extLst>
      <p:ext uri="{BB962C8B-B14F-4D97-AF65-F5344CB8AC3E}">
        <p14:creationId xmlns:p14="http://schemas.microsoft.com/office/powerpoint/2010/main" val="4029182825"/>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lide with Image">
    <p:bg>
      <p:bgPr>
        <a:blipFill rotWithShape="1">
          <a:blip r:embed="rId2"/>
          <a:stretch>
            <a:fillRect/>
          </a:stretch>
        </a:blip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hasCustomPrompt="1"/>
          </p:nvPr>
        </p:nvSpPr>
        <p:spPr>
          <a:xfrm>
            <a:off x="0" y="1"/>
            <a:ext cx="12192000" cy="6013449"/>
          </a:xfrm>
          <a:solidFill>
            <a:schemeClr val="bg1">
              <a:lumMod val="50000"/>
            </a:schemeClr>
          </a:solidFill>
        </p:spPr>
        <p:txBody>
          <a:bodyPr>
            <a:normAutofit/>
          </a:bodyPr>
          <a:lstStyle>
            <a:lvl1pPr marL="0" indent="0" algn="ctr">
              <a:buFontTx/>
              <a:buNone/>
              <a:defRPr sz="2667" baseline="0">
                <a:solidFill>
                  <a:schemeClr val="tx2"/>
                </a:solidFill>
              </a:defRPr>
            </a:lvl1pPr>
          </a:lstStyle>
          <a:p>
            <a:r>
              <a:rPr lang="en-US" dirty="0"/>
              <a:t>Drag background image here</a:t>
            </a:r>
          </a:p>
        </p:txBody>
      </p:sp>
      <p:sp>
        <p:nvSpPr>
          <p:cNvPr id="2" name="Title 1"/>
          <p:cNvSpPr>
            <a:spLocks noGrp="1"/>
          </p:cNvSpPr>
          <p:nvPr>
            <p:ph type="ctrTitle"/>
          </p:nvPr>
        </p:nvSpPr>
        <p:spPr>
          <a:xfrm>
            <a:off x="243306" y="651983"/>
            <a:ext cx="11746751" cy="2744124"/>
          </a:xfrm>
        </p:spPr>
        <p:txBody>
          <a:bodyPr tIns="0" bIns="0" anchor="b" anchorCtr="0">
            <a:noAutofit/>
          </a:bodyPr>
          <a:lstStyle>
            <a:lvl1pPr algn="ctr">
              <a:defRPr sz="5867" b="1">
                <a:solidFill>
                  <a:schemeClr val="tx2"/>
                </a:solidFill>
              </a:defRPr>
            </a:lvl1pPr>
          </a:lstStyle>
          <a:p>
            <a:r>
              <a:rPr lang="fr-FR"/>
              <a:t>Modifiez le style du titre</a:t>
            </a:r>
            <a:endParaRPr lang="en-US" dirty="0"/>
          </a:p>
        </p:txBody>
      </p:sp>
      <p:sp>
        <p:nvSpPr>
          <p:cNvPr id="3" name="Subtitle 2"/>
          <p:cNvSpPr>
            <a:spLocks noGrp="1"/>
          </p:cNvSpPr>
          <p:nvPr>
            <p:ph type="subTitle" idx="1"/>
          </p:nvPr>
        </p:nvSpPr>
        <p:spPr>
          <a:xfrm>
            <a:off x="243306" y="3545574"/>
            <a:ext cx="11746751" cy="1927860"/>
          </a:xfrm>
        </p:spPr>
        <p:txBody>
          <a:bodyPr tIns="0" bIns="0">
            <a:normAutofit/>
          </a:bodyPr>
          <a:lstStyle>
            <a:lvl1pPr marL="0" indent="0" algn="ctr">
              <a:buNone/>
              <a:defRPr sz="3200">
                <a:solidFill>
                  <a:schemeClr val="accent3"/>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fr-FR"/>
              <a:t>Modifiez le style des sous-titres du masque</a:t>
            </a:r>
            <a:endParaRPr lang="en-US" dirty="0"/>
          </a:p>
        </p:txBody>
      </p:sp>
    </p:spTree>
    <p:extLst>
      <p:ext uri="{BB962C8B-B14F-4D97-AF65-F5344CB8AC3E}">
        <p14:creationId xmlns:p14="http://schemas.microsoft.com/office/powerpoint/2010/main" val="1274322781"/>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278713" y="2840483"/>
            <a:ext cx="11594559" cy="1362075"/>
          </a:xfrm>
        </p:spPr>
        <p:txBody>
          <a:bodyPr anchor="t"/>
          <a:lstStyle>
            <a:lvl1pPr algn="l">
              <a:defRPr sz="5333" b="1" cap="all"/>
            </a:lvl1pPr>
          </a:lstStyle>
          <a:p>
            <a:r>
              <a:rPr lang="fr-FR"/>
              <a:t>Modifiez le style du titre</a:t>
            </a:r>
            <a:endParaRPr lang="en-US" dirty="0"/>
          </a:p>
        </p:txBody>
      </p:sp>
      <p:sp>
        <p:nvSpPr>
          <p:cNvPr id="3" name="Text Placeholder 2"/>
          <p:cNvSpPr>
            <a:spLocks noGrp="1"/>
          </p:cNvSpPr>
          <p:nvPr>
            <p:ph type="body" idx="1"/>
          </p:nvPr>
        </p:nvSpPr>
        <p:spPr>
          <a:xfrm>
            <a:off x="278713" y="1233253"/>
            <a:ext cx="11594559" cy="1500187"/>
          </a:xfrm>
        </p:spPr>
        <p:txBody>
          <a:bodyPr lIns="0" tIns="0" rIns="0" bIns="0" anchor="b">
            <a:normAutofit/>
          </a:bodyPr>
          <a:lstStyle>
            <a:lvl1pPr marL="0" indent="0">
              <a:buNone/>
              <a:defRPr sz="2667">
                <a:solidFill>
                  <a:schemeClr val="tx1"/>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20EBB0C4-6273-4C6E-B9BD-2EDC30F1CD52}" type="datetimeFigureOut">
              <a:rPr lang="en-US" smtClean="0"/>
              <a:t>12/1/2020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‹N°›</a:t>
            </a:fld>
            <a:endParaRPr lang="en-US" dirty="0"/>
          </a:p>
        </p:txBody>
      </p:sp>
    </p:spTree>
    <p:extLst>
      <p:ext uri="{BB962C8B-B14F-4D97-AF65-F5344CB8AC3E}">
        <p14:creationId xmlns:p14="http://schemas.microsoft.com/office/powerpoint/2010/main" val="42040405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sz="half" idx="1"/>
          </p:nvPr>
        </p:nvSpPr>
        <p:spPr>
          <a:xfrm>
            <a:off x="278712" y="1732801"/>
            <a:ext cx="5715688" cy="4116260"/>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6197600" y="1732801"/>
            <a:ext cx="5753528" cy="4116260"/>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19AB4D41-86C1-4908-B66A-0B50CEB3BF29}" type="datetimeFigureOut">
              <a:rPr lang="en-US" smtClean="0"/>
              <a:t>12/1/2020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‹N°›</a:t>
            </a:fld>
            <a:endParaRPr lang="en-US" dirty="0"/>
          </a:p>
        </p:txBody>
      </p:sp>
    </p:spTree>
    <p:extLst>
      <p:ext uri="{BB962C8B-B14F-4D97-AF65-F5344CB8AC3E}">
        <p14:creationId xmlns:p14="http://schemas.microsoft.com/office/powerpoint/2010/main" val="2804558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ext and Right Image">
    <p:spTree>
      <p:nvGrpSpPr>
        <p:cNvPr id="1" name=""/>
        <p:cNvGrpSpPr/>
        <p:nvPr/>
      </p:nvGrpSpPr>
      <p:grpSpPr>
        <a:xfrm>
          <a:off x="0" y="0"/>
          <a:ext cx="0" cy="0"/>
          <a:chOff x="0" y="0"/>
          <a:chExt cx="0" cy="0"/>
        </a:xfrm>
      </p:grpSpPr>
      <p:sp>
        <p:nvSpPr>
          <p:cNvPr id="11" name="Picture Placeholder 10"/>
          <p:cNvSpPr>
            <a:spLocks noGrp="1"/>
          </p:cNvSpPr>
          <p:nvPr>
            <p:ph type="pic" sz="quarter" idx="13" hasCustomPrompt="1"/>
          </p:nvPr>
        </p:nvSpPr>
        <p:spPr>
          <a:xfrm>
            <a:off x="6131278" y="9732"/>
            <a:ext cx="6060721" cy="6004984"/>
          </a:xfrm>
          <a:solidFill>
            <a:schemeClr val="bg1">
              <a:lumMod val="85000"/>
            </a:schemeClr>
          </a:solidFill>
        </p:spPr>
        <p:txBody>
          <a:bodyPr anchor="ctr" anchorCtr="0">
            <a:normAutofit/>
          </a:bodyPr>
          <a:lstStyle>
            <a:lvl1pPr marL="0" indent="0" algn="ctr">
              <a:buFontTx/>
              <a:buNone/>
              <a:defRPr sz="2667"/>
            </a:lvl1pPr>
          </a:lstStyle>
          <a:p>
            <a:r>
              <a:rPr lang="en-US" dirty="0"/>
              <a:t>Click icon to add Image</a:t>
            </a:r>
          </a:p>
        </p:txBody>
      </p:sp>
      <p:sp>
        <p:nvSpPr>
          <p:cNvPr id="2" name="Title 1"/>
          <p:cNvSpPr>
            <a:spLocks noGrp="1"/>
          </p:cNvSpPr>
          <p:nvPr>
            <p:ph type="title"/>
          </p:nvPr>
        </p:nvSpPr>
        <p:spPr>
          <a:xfrm>
            <a:off x="278712" y="272465"/>
            <a:ext cx="5628733" cy="1291135"/>
          </a:xfrm>
        </p:spPr>
        <p:txBody>
          <a:bodyPr/>
          <a:lstStyle>
            <a:lvl1pPr>
              <a:defRPr/>
            </a:lvl1pPr>
          </a:lstStyle>
          <a:p>
            <a:r>
              <a:rPr lang="fr-FR"/>
              <a:t>Modifiez le style du titre</a:t>
            </a:r>
            <a:endParaRPr lang="en-US" dirty="0"/>
          </a:p>
        </p:txBody>
      </p:sp>
      <p:sp>
        <p:nvSpPr>
          <p:cNvPr id="4" name="Content Placeholder 3"/>
          <p:cNvSpPr>
            <a:spLocks noGrp="1"/>
          </p:cNvSpPr>
          <p:nvPr>
            <p:ph sz="half" idx="2"/>
          </p:nvPr>
        </p:nvSpPr>
        <p:spPr>
          <a:xfrm>
            <a:off x="278712" y="1732800"/>
            <a:ext cx="5628733" cy="4038411"/>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7" name="Date Placeholder 6"/>
          <p:cNvSpPr>
            <a:spLocks noGrp="1"/>
          </p:cNvSpPr>
          <p:nvPr>
            <p:ph type="dt" sz="half" idx="10"/>
          </p:nvPr>
        </p:nvSpPr>
        <p:spPr/>
        <p:txBody>
          <a:bodyPr/>
          <a:lstStyle/>
          <a:p>
            <a:fld id="{98624D31-43A5-475A-80CF-332C9F6DCF35}" type="datetimeFigureOut">
              <a:rPr lang="en-US" smtClean="0"/>
              <a:t>12/1/2020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‹N°›</a:t>
            </a:fld>
            <a:endParaRPr lang="en-US" dirty="0"/>
          </a:p>
        </p:txBody>
      </p:sp>
    </p:spTree>
    <p:extLst>
      <p:ext uri="{BB962C8B-B14F-4D97-AF65-F5344CB8AC3E}">
        <p14:creationId xmlns:p14="http://schemas.microsoft.com/office/powerpoint/2010/main" val="2759852082"/>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ext and Dark Background Image">
    <p:spTree>
      <p:nvGrpSpPr>
        <p:cNvPr id="1" name=""/>
        <p:cNvGrpSpPr/>
        <p:nvPr/>
      </p:nvGrpSpPr>
      <p:grpSpPr>
        <a:xfrm>
          <a:off x="0" y="0"/>
          <a:ext cx="0" cy="0"/>
          <a:chOff x="0" y="0"/>
          <a:chExt cx="0" cy="0"/>
        </a:xfrm>
      </p:grpSpPr>
      <p:sp>
        <p:nvSpPr>
          <p:cNvPr id="11" name="Picture Placeholder 10"/>
          <p:cNvSpPr>
            <a:spLocks noGrp="1"/>
          </p:cNvSpPr>
          <p:nvPr>
            <p:ph type="pic" sz="quarter" idx="13" hasCustomPrompt="1"/>
          </p:nvPr>
        </p:nvSpPr>
        <p:spPr>
          <a:xfrm>
            <a:off x="1" y="9732"/>
            <a:ext cx="12191999" cy="6004984"/>
          </a:xfrm>
          <a:solidFill>
            <a:schemeClr val="accent2"/>
          </a:solidFill>
        </p:spPr>
        <p:txBody>
          <a:bodyPr anchor="ctr" anchorCtr="0">
            <a:normAutofit/>
          </a:bodyPr>
          <a:lstStyle>
            <a:lvl1pPr marL="0" indent="0" algn="r">
              <a:buFontTx/>
              <a:buNone/>
              <a:defRPr sz="2667" baseline="0">
                <a:solidFill>
                  <a:schemeClr val="bg1"/>
                </a:solidFill>
              </a:defRPr>
            </a:lvl1pPr>
          </a:lstStyle>
          <a:p>
            <a:r>
              <a:rPr lang="en-US" dirty="0"/>
              <a:t>Drag picture to placeholder </a:t>
            </a:r>
            <a:br>
              <a:rPr lang="en-US" dirty="0"/>
            </a:br>
            <a:r>
              <a:rPr lang="en-US" dirty="0"/>
              <a:t>or click icon to add</a:t>
            </a:r>
          </a:p>
        </p:txBody>
      </p:sp>
      <p:sp>
        <p:nvSpPr>
          <p:cNvPr id="2" name="Title 1"/>
          <p:cNvSpPr>
            <a:spLocks noGrp="1"/>
          </p:cNvSpPr>
          <p:nvPr>
            <p:ph type="title"/>
          </p:nvPr>
        </p:nvSpPr>
        <p:spPr>
          <a:xfrm>
            <a:off x="278711" y="272465"/>
            <a:ext cx="6942572" cy="1291135"/>
          </a:xfrm>
        </p:spPr>
        <p:txBody>
          <a:bodyPr/>
          <a:lstStyle>
            <a:lvl1pPr>
              <a:defRPr>
                <a:solidFill>
                  <a:schemeClr val="tx2"/>
                </a:solidFill>
              </a:defRPr>
            </a:lvl1pPr>
          </a:lstStyle>
          <a:p>
            <a:r>
              <a:rPr lang="fr-FR"/>
              <a:t>Modifiez le style du titre</a:t>
            </a:r>
            <a:endParaRPr lang="en-US" dirty="0"/>
          </a:p>
        </p:txBody>
      </p:sp>
      <p:sp>
        <p:nvSpPr>
          <p:cNvPr id="4" name="Content Placeholder 3"/>
          <p:cNvSpPr>
            <a:spLocks noGrp="1"/>
          </p:cNvSpPr>
          <p:nvPr>
            <p:ph sz="half" idx="2"/>
          </p:nvPr>
        </p:nvSpPr>
        <p:spPr>
          <a:xfrm>
            <a:off x="278712" y="1732800"/>
            <a:ext cx="5482744" cy="4038411"/>
          </a:xfrm>
        </p:spPr>
        <p:txBody>
          <a:bodyPr/>
          <a:lstStyle>
            <a:lvl1pPr>
              <a:buClr>
                <a:schemeClr val="accent3"/>
              </a:buClr>
              <a:defRPr sz="3200">
                <a:solidFill>
                  <a:schemeClr val="tx2"/>
                </a:solidFill>
              </a:defRPr>
            </a:lvl1pPr>
            <a:lvl2pPr>
              <a:buClr>
                <a:schemeClr val="accent3"/>
              </a:buClr>
              <a:defRPr sz="2667">
                <a:solidFill>
                  <a:schemeClr val="tx2"/>
                </a:solidFill>
              </a:defRPr>
            </a:lvl2pPr>
            <a:lvl3pPr>
              <a:buClr>
                <a:schemeClr val="accent3"/>
              </a:buClr>
              <a:defRPr sz="2400">
                <a:solidFill>
                  <a:schemeClr val="tx2"/>
                </a:solidFill>
              </a:defRPr>
            </a:lvl3pPr>
            <a:lvl4pPr>
              <a:buClr>
                <a:schemeClr val="accent3"/>
              </a:buClr>
              <a:defRPr sz="2133">
                <a:solidFill>
                  <a:schemeClr val="tx2"/>
                </a:solidFill>
              </a:defRPr>
            </a:lvl4pPr>
            <a:lvl5pPr>
              <a:buClr>
                <a:schemeClr val="accent3"/>
              </a:buClr>
              <a:defRPr sz="2133">
                <a:solidFill>
                  <a:schemeClr val="tx2"/>
                </a:solidFill>
              </a:defRPr>
            </a:lvl5pPr>
            <a:lvl6pPr>
              <a:defRPr sz="2133"/>
            </a:lvl6pPr>
            <a:lvl7pPr>
              <a:defRPr sz="2133"/>
            </a:lvl7pPr>
            <a:lvl8pPr>
              <a:defRPr sz="2133"/>
            </a:lvl8pPr>
            <a:lvl9pPr>
              <a:defRPr sz="2133"/>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98624D31-43A5-475A-80CF-332C9F6DCF35}" type="datetimeFigureOut">
              <a:rPr lang="en-US" smtClean="0"/>
              <a:t>12/1/2020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‹N°›</a:t>
            </a:fld>
            <a:endParaRPr lang="en-US" dirty="0"/>
          </a:p>
        </p:txBody>
      </p:sp>
    </p:spTree>
    <p:extLst>
      <p:ext uri="{BB962C8B-B14F-4D97-AF65-F5344CB8AC3E}">
        <p14:creationId xmlns:p14="http://schemas.microsoft.com/office/powerpoint/2010/main" val="1591302306"/>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8"/>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8712" y="272465"/>
            <a:ext cx="11672416" cy="1291135"/>
          </a:xfrm>
          <a:prstGeom prst="rect">
            <a:avLst/>
          </a:prstGeom>
        </p:spPr>
        <p:txBody>
          <a:bodyPr vert="horz" lIns="0" tIns="0" rIns="0" bIns="0" rtlCol="0" anchor="b" anchorCtr="0">
            <a:normAutofit/>
          </a:bodyPr>
          <a:lstStyle/>
          <a:p>
            <a:r>
              <a:rPr lang="fr-FR"/>
              <a:t>Modifiez le style du titre</a:t>
            </a:r>
            <a:endParaRPr lang="en-US" dirty="0"/>
          </a:p>
        </p:txBody>
      </p:sp>
      <p:sp>
        <p:nvSpPr>
          <p:cNvPr id="3" name="Text Placeholder 2"/>
          <p:cNvSpPr>
            <a:spLocks noGrp="1"/>
          </p:cNvSpPr>
          <p:nvPr>
            <p:ph type="body" idx="1"/>
          </p:nvPr>
        </p:nvSpPr>
        <p:spPr>
          <a:xfrm>
            <a:off x="278712" y="1732139"/>
            <a:ext cx="11672416" cy="4028680"/>
          </a:xfrm>
          <a:prstGeom prst="rect">
            <a:avLst/>
          </a:prstGeom>
        </p:spPr>
        <p:txBody>
          <a:bodyPr vert="horz" lIns="91440" tIns="45720" rIns="91440" bIns="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278712" y="6473119"/>
            <a:ext cx="869693" cy="207888"/>
          </a:xfrm>
          <a:prstGeom prst="rect">
            <a:avLst/>
          </a:prstGeom>
        </p:spPr>
        <p:txBody>
          <a:bodyPr vert="horz" lIns="0" tIns="0" rIns="0" bIns="0" rtlCol="0" anchor="t" anchorCtr="0"/>
          <a:lstStyle>
            <a:lvl1pPr algn="l">
              <a:defRPr sz="1200">
                <a:solidFill>
                  <a:schemeClr val="bg1">
                    <a:lumMod val="50000"/>
                  </a:schemeClr>
                </a:solidFill>
              </a:defRPr>
            </a:lvl1pPr>
          </a:lstStyle>
          <a:p>
            <a:fld id="{98624D31-43A5-475A-80CF-332C9F6DCF35}" type="datetimeFigureOut">
              <a:rPr lang="en-US" smtClean="0"/>
              <a:t>12/1/2020</a:t>
            </a:fld>
            <a:endParaRPr lang="en-US" dirty="0"/>
          </a:p>
        </p:txBody>
      </p:sp>
      <p:sp>
        <p:nvSpPr>
          <p:cNvPr id="5" name="Footer Placeholder 4"/>
          <p:cNvSpPr>
            <a:spLocks noGrp="1"/>
          </p:cNvSpPr>
          <p:nvPr>
            <p:ph type="ftr" sz="quarter" idx="3"/>
          </p:nvPr>
        </p:nvSpPr>
        <p:spPr>
          <a:xfrm>
            <a:off x="278712" y="6125647"/>
            <a:ext cx="5628733" cy="303596"/>
          </a:xfrm>
          <a:prstGeom prst="rect">
            <a:avLst/>
          </a:prstGeom>
        </p:spPr>
        <p:txBody>
          <a:bodyPr vert="horz" lIns="0" tIns="0" rIns="0" bIns="0" rtlCol="0" anchor="b" anchorCtr="0">
            <a:noAutofit/>
          </a:bodyPr>
          <a:lstStyle>
            <a:lvl1pPr algn="l">
              <a:defRPr sz="1333">
                <a:solidFill>
                  <a:schemeClr val="bg1">
                    <a:lumMod val="50000"/>
                  </a:schemeClr>
                </a:solidFill>
              </a:defRPr>
            </a:lvl1pPr>
          </a:lstStyle>
          <a:p>
            <a:endParaRPr lang="en-US" dirty="0"/>
          </a:p>
        </p:txBody>
      </p:sp>
      <p:sp>
        <p:nvSpPr>
          <p:cNvPr id="6" name="Slide Number Placeholder 5"/>
          <p:cNvSpPr>
            <a:spLocks noGrp="1"/>
          </p:cNvSpPr>
          <p:nvPr>
            <p:ph type="sldNum" sz="quarter" idx="4"/>
          </p:nvPr>
        </p:nvSpPr>
        <p:spPr>
          <a:xfrm>
            <a:off x="1148406" y="6473119"/>
            <a:ext cx="606917" cy="207888"/>
          </a:xfrm>
          <a:prstGeom prst="rect">
            <a:avLst/>
          </a:prstGeom>
        </p:spPr>
        <p:txBody>
          <a:bodyPr vert="horz" lIns="0" tIns="0" rIns="91440" bIns="0" rtlCol="0" anchor="t" anchorCtr="0"/>
          <a:lstStyle>
            <a:lvl1pPr algn="l">
              <a:defRPr sz="1200">
                <a:solidFill>
                  <a:schemeClr val="bg1">
                    <a:lumMod val="50000"/>
                  </a:schemeClr>
                </a:solidFill>
              </a:defRPr>
            </a:lvl1pPr>
          </a:lstStyle>
          <a:p>
            <a:fld id="{4FAB73BC-B049-4115-A692-8D63A059BFB8}" type="slidenum">
              <a:rPr lang="en-US" smtClean="0"/>
              <a:pPr/>
              <a:t>‹N°›</a:t>
            </a:fld>
            <a:endParaRPr lang="en-US" dirty="0"/>
          </a:p>
        </p:txBody>
      </p:sp>
    </p:spTree>
    <p:extLst>
      <p:ext uri="{BB962C8B-B14F-4D97-AF65-F5344CB8AC3E}">
        <p14:creationId xmlns:p14="http://schemas.microsoft.com/office/powerpoint/2010/main" val="1556046038"/>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Lst>
  <p:hf sldNum="0" hdr="0" ftr="0" dt="0"/>
  <p:txStyles>
    <p:titleStyle>
      <a:lvl1pPr algn="l" defTabSz="609585" rtl="0" eaLnBrk="1" latinLnBrk="0" hangingPunct="1">
        <a:lnSpc>
          <a:spcPct val="90000"/>
        </a:lnSpc>
        <a:spcBef>
          <a:spcPct val="0"/>
        </a:spcBef>
        <a:buNone/>
        <a:defRPr sz="4800" b="1" kern="1200">
          <a:solidFill>
            <a:schemeClr val="accent1"/>
          </a:solidFill>
          <a:latin typeface="+mj-lt"/>
          <a:ea typeface="+mj-ea"/>
          <a:cs typeface="+mj-cs"/>
        </a:defRPr>
      </a:lvl1pPr>
    </p:titleStyle>
    <p:bodyStyle>
      <a:lvl1pPr marL="457189" indent="-457189" algn="l" defTabSz="609585" rtl="0" eaLnBrk="1" latinLnBrk="0" hangingPunct="1">
        <a:spcBef>
          <a:spcPct val="20000"/>
        </a:spcBef>
        <a:buClr>
          <a:schemeClr val="accent1"/>
        </a:buClr>
        <a:buFont typeface="Arial"/>
        <a:buChar char="•"/>
        <a:defRPr sz="3733" kern="1200">
          <a:solidFill>
            <a:schemeClr val="tx1"/>
          </a:solidFill>
          <a:latin typeface="+mn-lt"/>
          <a:ea typeface="+mn-ea"/>
          <a:cs typeface="+mn-cs"/>
        </a:defRPr>
      </a:lvl1pPr>
      <a:lvl2pPr marL="990575" indent="-380990" algn="l" defTabSz="609585" rtl="0" eaLnBrk="1" latinLnBrk="0" hangingPunct="1">
        <a:spcBef>
          <a:spcPct val="20000"/>
        </a:spcBef>
        <a:buClr>
          <a:schemeClr val="accent1"/>
        </a:buClr>
        <a:buFont typeface="Arial"/>
        <a:buChar char="–"/>
        <a:defRPr sz="3200" kern="1200">
          <a:solidFill>
            <a:schemeClr val="tx1"/>
          </a:solidFill>
          <a:latin typeface="+mn-lt"/>
          <a:ea typeface="+mn-ea"/>
          <a:cs typeface="+mn-cs"/>
        </a:defRPr>
      </a:lvl2pPr>
      <a:lvl3pPr marL="1523962" indent="-304792" algn="l" defTabSz="609585" rtl="0" eaLnBrk="1" latinLnBrk="0" hangingPunct="1">
        <a:spcBef>
          <a:spcPct val="20000"/>
        </a:spcBef>
        <a:buClr>
          <a:schemeClr val="accent1"/>
        </a:buClr>
        <a:buFont typeface="Arial"/>
        <a:buChar char="•"/>
        <a:defRPr sz="2667" kern="1200">
          <a:solidFill>
            <a:schemeClr val="tx1"/>
          </a:solidFill>
          <a:latin typeface="+mn-lt"/>
          <a:ea typeface="+mn-ea"/>
          <a:cs typeface="+mn-cs"/>
        </a:defRPr>
      </a:lvl3pPr>
      <a:lvl4pPr marL="2133547" indent="-304792" algn="l" defTabSz="609585" rtl="0" eaLnBrk="1" latinLnBrk="0" hangingPunct="1">
        <a:spcBef>
          <a:spcPct val="20000"/>
        </a:spcBef>
        <a:buClr>
          <a:schemeClr val="accent1"/>
        </a:buClr>
        <a:buFont typeface="Arial"/>
        <a:buChar char="–"/>
        <a:defRPr sz="2400" kern="1200">
          <a:solidFill>
            <a:schemeClr val="tx1"/>
          </a:solidFill>
          <a:latin typeface="+mn-lt"/>
          <a:ea typeface="+mn-ea"/>
          <a:cs typeface="+mn-cs"/>
        </a:defRPr>
      </a:lvl4pPr>
      <a:lvl5pPr marL="2743131" indent="-304792" algn="l" defTabSz="609585" rtl="0" eaLnBrk="1" latinLnBrk="0" hangingPunct="1">
        <a:spcBef>
          <a:spcPct val="20000"/>
        </a:spcBef>
        <a:buClr>
          <a:schemeClr val="accent1"/>
        </a:buClr>
        <a:buFont typeface="Arial"/>
        <a:buChar char="»"/>
        <a:defRPr sz="2400"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2.xml"/><Relationship Id="rId1" Type="http://schemas.openxmlformats.org/officeDocument/2006/relationships/slideLayout" Target="../slideLayouts/slideLayout3.xml"/><Relationship Id="rId4" Type="http://schemas.openxmlformats.org/officeDocument/2006/relationships/image" Target="../media/image46.png"/></Relationships>
</file>

<file path=ppt/slides/_rels/slide5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8" Type="http://schemas.openxmlformats.org/officeDocument/2006/relationships/image" Target="../media/image57.jpeg"/><Relationship Id="rId3" Type="http://schemas.openxmlformats.org/officeDocument/2006/relationships/image" Target="../media/image52.jpeg"/><Relationship Id="rId7" Type="http://schemas.openxmlformats.org/officeDocument/2006/relationships/image" Target="../media/image56.jpeg"/><Relationship Id="rId12" Type="http://schemas.openxmlformats.org/officeDocument/2006/relationships/image" Target="../media/image61.jpeg"/><Relationship Id="rId2" Type="http://schemas.openxmlformats.org/officeDocument/2006/relationships/notesSlide" Target="../notesSlides/notesSlide60.xml"/><Relationship Id="rId1" Type="http://schemas.openxmlformats.org/officeDocument/2006/relationships/slideLayout" Target="../slideLayouts/slideLayout3.xml"/><Relationship Id="rId6" Type="http://schemas.openxmlformats.org/officeDocument/2006/relationships/image" Target="../media/image55.jpeg"/><Relationship Id="rId11" Type="http://schemas.openxmlformats.org/officeDocument/2006/relationships/image" Target="../media/image60.jpeg"/><Relationship Id="rId5" Type="http://schemas.openxmlformats.org/officeDocument/2006/relationships/image" Target="../media/image54.jpeg"/><Relationship Id="rId10" Type="http://schemas.openxmlformats.org/officeDocument/2006/relationships/image" Target="../media/image59.jpeg"/><Relationship Id="rId4" Type="http://schemas.openxmlformats.org/officeDocument/2006/relationships/image" Target="../media/image53.jpeg"/><Relationship Id="rId9" Type="http://schemas.openxmlformats.org/officeDocument/2006/relationships/image" Target="../media/image58.jpeg"/></Relationships>
</file>

<file path=ppt/slides/_rels/slide6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61.xml"/><Relationship Id="rId1" Type="http://schemas.openxmlformats.org/officeDocument/2006/relationships/slideLayout" Target="../slideLayouts/slideLayout3.xml"/><Relationship Id="rId5" Type="http://schemas.openxmlformats.org/officeDocument/2006/relationships/image" Target="../media/image64.jpg"/><Relationship Id="rId4" Type="http://schemas.openxmlformats.org/officeDocument/2006/relationships/image" Target="../media/image63.JPG"/></Relationships>
</file>

<file path=ppt/slides/_rels/slide6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8" Type="http://schemas.openxmlformats.org/officeDocument/2006/relationships/image" Target="../media/image73.jpeg"/><Relationship Id="rId3" Type="http://schemas.openxmlformats.org/officeDocument/2006/relationships/image" Target="../media/image68.jpeg"/><Relationship Id="rId7" Type="http://schemas.openxmlformats.org/officeDocument/2006/relationships/image" Target="../media/image72.jpeg"/><Relationship Id="rId2" Type="http://schemas.openxmlformats.org/officeDocument/2006/relationships/notesSlide" Target="../notesSlides/notesSlide65.xml"/><Relationship Id="rId1" Type="http://schemas.openxmlformats.org/officeDocument/2006/relationships/slideLayout" Target="../slideLayouts/slideLayout3.xml"/><Relationship Id="rId6" Type="http://schemas.openxmlformats.org/officeDocument/2006/relationships/image" Target="../media/image71.jpeg"/><Relationship Id="rId11" Type="http://schemas.openxmlformats.org/officeDocument/2006/relationships/image" Target="../media/image76.jpeg"/><Relationship Id="rId5" Type="http://schemas.openxmlformats.org/officeDocument/2006/relationships/image" Target="../media/image70.jpeg"/><Relationship Id="rId10" Type="http://schemas.openxmlformats.org/officeDocument/2006/relationships/image" Target="../media/image75.png"/><Relationship Id="rId4" Type="http://schemas.openxmlformats.org/officeDocument/2006/relationships/image" Target="../media/image69.jpeg"/><Relationship Id="rId9" Type="http://schemas.openxmlformats.org/officeDocument/2006/relationships/image" Target="../media/image74.jpe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722488" y="1872064"/>
            <a:ext cx="10747023" cy="1839489"/>
          </a:xfrm>
        </p:spPr>
        <p:txBody>
          <a:bodyPr>
            <a:normAutofit fontScale="90000"/>
          </a:bodyPr>
          <a:lstStyle/>
          <a:p>
            <a:pPr algn="ctr"/>
            <a:r>
              <a:rPr lang="fr-FR" sz="6600" b="1" dirty="0"/>
              <a:t>Enquêtes SENS </a:t>
            </a:r>
            <a:br>
              <a:rPr lang="fr-FR" sz="6600" dirty="0"/>
            </a:br>
            <a:r>
              <a:rPr lang="fr-FR" sz="5300" b="0" dirty="0">
                <a:solidFill>
                  <a:schemeClr val="bg1"/>
                </a:solidFill>
              </a:rPr>
              <a:t>[Nom des camps/Zones d’enquête] Région, Pays - Période</a:t>
            </a:r>
            <a:endParaRPr lang="fr-FR" sz="6600" b="0" dirty="0">
              <a:solidFill>
                <a:schemeClr val="bg1"/>
              </a:solidFill>
            </a:endParaRPr>
          </a:p>
        </p:txBody>
      </p:sp>
      <p:sp>
        <p:nvSpPr>
          <p:cNvPr id="6" name="Sous-titre 2"/>
          <p:cNvSpPr>
            <a:spLocks noGrp="1"/>
          </p:cNvSpPr>
          <p:nvPr>
            <p:ph type="subTitle" idx="1"/>
          </p:nvPr>
        </p:nvSpPr>
        <p:spPr>
          <a:xfrm>
            <a:off x="1097279" y="4635925"/>
            <a:ext cx="10058400" cy="1143000"/>
          </a:xfrm>
        </p:spPr>
        <p:txBody>
          <a:bodyPr>
            <a:normAutofit/>
          </a:bodyPr>
          <a:lstStyle/>
          <a:p>
            <a:r>
              <a:rPr lang="fr-FR" dirty="0"/>
              <a:t>Formation des enquêteurs</a:t>
            </a:r>
          </a:p>
          <a:p>
            <a:r>
              <a:rPr lang="fr-FR" sz="1800" dirty="0"/>
              <a:t>[LIEU, DATES]</a:t>
            </a:r>
          </a:p>
        </p:txBody>
      </p:sp>
      <p:sp>
        <p:nvSpPr>
          <p:cNvPr id="12" name="ZoneTexte 11">
            <a:extLst>
              <a:ext uri="{FF2B5EF4-FFF2-40B4-BE49-F238E27FC236}">
                <a16:creationId xmlns:a16="http://schemas.microsoft.com/office/drawing/2014/main" id="{E4009F5F-9D41-458D-855A-3D7416553A66}"/>
              </a:ext>
            </a:extLst>
          </p:cNvPr>
          <p:cNvSpPr txBox="1"/>
          <p:nvPr/>
        </p:nvSpPr>
        <p:spPr>
          <a:xfrm>
            <a:off x="248355" y="6204844"/>
            <a:ext cx="6096000" cy="369332"/>
          </a:xfrm>
          <a:prstGeom prst="rect">
            <a:avLst/>
          </a:prstGeom>
          <a:noFill/>
        </p:spPr>
        <p:txBody>
          <a:bodyPr wrap="square">
            <a:spAutoFit/>
          </a:bodyPr>
          <a:lstStyle/>
          <a:p>
            <a:r>
              <a:rPr lang="fr-FR" sz="1800" dirty="0">
                <a:solidFill>
                  <a:schemeClr val="tx2"/>
                </a:solidFill>
              </a:rPr>
              <a:t>[LOGO PARTENAIRES]</a:t>
            </a:r>
            <a:endParaRPr lang="fr-FR" dirty="0">
              <a:solidFill>
                <a:schemeClr val="tx2"/>
              </a:solidFill>
            </a:endParaRPr>
          </a:p>
        </p:txBody>
      </p:sp>
    </p:spTree>
    <p:extLst>
      <p:ext uri="{BB962C8B-B14F-4D97-AF65-F5344CB8AC3E}">
        <p14:creationId xmlns:p14="http://schemas.microsoft.com/office/powerpoint/2010/main" val="36109173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fr-FR" altLang="fr-FR" dirty="0"/>
              <a:t>Section DM2 : SENS Populations mixtes (contextes en dehors des camps)</a:t>
            </a:r>
            <a:endParaRPr lang="fr-FR" dirty="0"/>
          </a:p>
        </p:txBody>
      </p:sp>
      <p:pic>
        <p:nvPicPr>
          <p:cNvPr id="4" name="Image 3">
            <a:extLst>
              <a:ext uri="{FF2B5EF4-FFF2-40B4-BE49-F238E27FC236}">
                <a16:creationId xmlns:a16="http://schemas.microsoft.com/office/drawing/2014/main" id="{520DFA80-B86D-4AE0-A47E-C5CD3DF26D9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79549" y="1673468"/>
            <a:ext cx="9232901" cy="3797300"/>
          </a:xfrm>
          <a:prstGeom prst="rect">
            <a:avLst/>
          </a:prstGeom>
        </p:spPr>
      </p:pic>
    </p:spTree>
    <p:extLst>
      <p:ext uri="{BB962C8B-B14F-4D97-AF65-F5344CB8AC3E}">
        <p14:creationId xmlns:p14="http://schemas.microsoft.com/office/powerpoint/2010/main" val="33226777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fr-FR" altLang="fr-FR" dirty="0"/>
              <a:t>Section DM3 : Enquête sur les membres du Ménage (1/2)</a:t>
            </a:r>
            <a:endParaRPr lang="fr-FR" dirty="0"/>
          </a:p>
        </p:txBody>
      </p:sp>
      <p:pic>
        <p:nvPicPr>
          <p:cNvPr id="4" name="Image 3">
            <a:extLst>
              <a:ext uri="{FF2B5EF4-FFF2-40B4-BE49-F238E27FC236}">
                <a16:creationId xmlns:a16="http://schemas.microsoft.com/office/drawing/2014/main" id="{99FD1380-C478-4431-B460-6C83B1C4C32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08159" y="2203530"/>
            <a:ext cx="10775681" cy="2368470"/>
          </a:xfrm>
          <a:prstGeom prst="rect">
            <a:avLst/>
          </a:prstGeom>
        </p:spPr>
      </p:pic>
    </p:spTree>
    <p:extLst>
      <p:ext uri="{BB962C8B-B14F-4D97-AF65-F5344CB8AC3E}">
        <p14:creationId xmlns:p14="http://schemas.microsoft.com/office/powerpoint/2010/main" val="34473972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fr-FR" altLang="fr-FR" dirty="0"/>
              <a:t>Section DM3 : Enquête sur les membres du Ménage (2/2)</a:t>
            </a:r>
            <a:endParaRPr lang="fr-FR" dirty="0"/>
          </a:p>
        </p:txBody>
      </p:sp>
      <p:pic>
        <p:nvPicPr>
          <p:cNvPr id="5" name="Image 4">
            <a:extLst>
              <a:ext uri="{FF2B5EF4-FFF2-40B4-BE49-F238E27FC236}">
                <a16:creationId xmlns:a16="http://schemas.microsoft.com/office/drawing/2014/main" id="{02077F64-2395-4BC3-AE38-63E7C9141BF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301263" y="1570892"/>
            <a:ext cx="8529612" cy="5038970"/>
          </a:xfrm>
          <a:prstGeom prst="rect">
            <a:avLst/>
          </a:prstGeom>
        </p:spPr>
      </p:pic>
    </p:spTree>
    <p:extLst>
      <p:ext uri="{BB962C8B-B14F-4D97-AF65-F5344CB8AC3E}">
        <p14:creationId xmlns:p14="http://schemas.microsoft.com/office/powerpoint/2010/main" val="20303868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fr-FR" altLang="fr-FR" dirty="0"/>
              <a:t>Section DM4 : Informations sur l’arrivée dans le pays d’asile</a:t>
            </a:r>
            <a:endParaRPr lang="fr-FR" dirty="0"/>
          </a:p>
        </p:txBody>
      </p:sp>
      <p:pic>
        <p:nvPicPr>
          <p:cNvPr id="4" name="Image 3">
            <a:extLst>
              <a:ext uri="{FF2B5EF4-FFF2-40B4-BE49-F238E27FC236}">
                <a16:creationId xmlns:a16="http://schemas.microsoft.com/office/drawing/2014/main" id="{EADD0BCD-FDA9-485D-A0FF-093DE2AC5FC7}"/>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580207" y="1405984"/>
            <a:ext cx="7031586" cy="4719936"/>
          </a:xfrm>
          <a:prstGeom prst="rect">
            <a:avLst/>
          </a:prstGeom>
        </p:spPr>
      </p:pic>
    </p:spTree>
    <p:extLst>
      <p:ext uri="{BB962C8B-B14F-4D97-AF65-F5344CB8AC3E}">
        <p14:creationId xmlns:p14="http://schemas.microsoft.com/office/powerpoint/2010/main" val="16766343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224693"/>
            <a:ext cx="11672416" cy="836245"/>
          </a:xfrm>
        </p:spPr>
        <p:txBody>
          <a:bodyPr rtlCol="0">
            <a:normAutofit/>
          </a:bodyPr>
          <a:lstStyle/>
          <a:p>
            <a:pPr>
              <a:defRPr/>
            </a:pPr>
            <a:r>
              <a:rPr lang="fr-FR" altLang="fr-FR" dirty="0"/>
              <a:t>Messages de Résumé</a:t>
            </a:r>
            <a:endParaRPr lang="fr-FR" dirty="0"/>
          </a:p>
        </p:txBody>
      </p:sp>
      <p:pic>
        <p:nvPicPr>
          <p:cNvPr id="5" name="Image 4">
            <a:extLst>
              <a:ext uri="{FF2B5EF4-FFF2-40B4-BE49-F238E27FC236}">
                <a16:creationId xmlns:a16="http://schemas.microsoft.com/office/drawing/2014/main" id="{B134D9EE-F78C-49E6-AB86-7EBED47FF7D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678598" y="1294206"/>
            <a:ext cx="6834803" cy="4269588"/>
          </a:xfrm>
          <a:prstGeom prst="rect">
            <a:avLst/>
          </a:prstGeom>
        </p:spPr>
      </p:pic>
    </p:spTree>
    <p:extLst>
      <p:ext uri="{BB962C8B-B14F-4D97-AF65-F5344CB8AC3E}">
        <p14:creationId xmlns:p14="http://schemas.microsoft.com/office/powerpoint/2010/main" val="32019238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1" y="112051"/>
            <a:ext cx="11672416" cy="1291135"/>
          </a:xfrm>
        </p:spPr>
        <p:txBody>
          <a:bodyPr rtlCol="0">
            <a:normAutofit fontScale="90000"/>
          </a:bodyPr>
          <a:lstStyle/>
          <a:p>
            <a:pPr>
              <a:defRPr/>
            </a:pPr>
            <a:r>
              <a:rPr lang="fr-FR" altLang="fr-FR" dirty="0"/>
              <a:t>Fiche de contrôle des mesures et des participants</a:t>
            </a:r>
            <a:endParaRPr lang="fr-FR" dirty="0"/>
          </a:p>
        </p:txBody>
      </p:sp>
      <p:grpSp>
        <p:nvGrpSpPr>
          <p:cNvPr id="5" name="Groupe 4">
            <a:extLst>
              <a:ext uri="{FF2B5EF4-FFF2-40B4-BE49-F238E27FC236}">
                <a16:creationId xmlns:a16="http://schemas.microsoft.com/office/drawing/2014/main" id="{2F7193F1-4BA7-44AF-B82F-2A105546BD9F}"/>
              </a:ext>
            </a:extLst>
          </p:cNvPr>
          <p:cNvGrpSpPr/>
          <p:nvPr/>
        </p:nvGrpSpPr>
        <p:grpSpPr>
          <a:xfrm>
            <a:off x="259791" y="1531917"/>
            <a:ext cx="11664989" cy="4402210"/>
            <a:chOff x="259791" y="1531917"/>
            <a:chExt cx="11664989" cy="4402210"/>
          </a:xfrm>
        </p:grpSpPr>
        <p:pic>
          <p:nvPicPr>
            <p:cNvPr id="3" name="Image 2">
              <a:extLst>
                <a:ext uri="{FF2B5EF4-FFF2-40B4-BE49-F238E27FC236}">
                  <a16:creationId xmlns:a16="http://schemas.microsoft.com/office/drawing/2014/main" id="{92E23DAC-065E-431F-83F4-B99ACA5C4E90}"/>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036"/>
            <a:stretch/>
          </p:blipFill>
          <p:spPr>
            <a:xfrm>
              <a:off x="267217" y="1531917"/>
              <a:ext cx="11657563" cy="4402210"/>
            </a:xfrm>
            <a:prstGeom prst="rect">
              <a:avLst/>
            </a:prstGeom>
          </p:spPr>
        </p:pic>
        <p:sp>
          <p:nvSpPr>
            <p:cNvPr id="4" name="Rectangle 3">
              <a:extLst>
                <a:ext uri="{FF2B5EF4-FFF2-40B4-BE49-F238E27FC236}">
                  <a16:creationId xmlns:a16="http://schemas.microsoft.com/office/drawing/2014/main" id="{DF7AC2C6-5423-4FD2-A378-91A20D1212E4}"/>
                </a:ext>
              </a:extLst>
            </p:cNvPr>
            <p:cNvSpPr/>
            <p:nvPr/>
          </p:nvSpPr>
          <p:spPr>
            <a:xfrm>
              <a:off x="259791" y="1531917"/>
              <a:ext cx="11657563" cy="104059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7834726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98720" y="2747962"/>
            <a:ext cx="11594559" cy="1362075"/>
          </a:xfrm>
        </p:spPr>
        <p:txBody>
          <a:bodyPr>
            <a:normAutofit fontScale="90000"/>
          </a:bodyPr>
          <a:lstStyle/>
          <a:p>
            <a:r>
              <a:rPr lang="fr-FR" dirty="0"/>
              <a:t>Questionnaire Sécurité Alimentaire</a:t>
            </a:r>
          </a:p>
        </p:txBody>
      </p:sp>
    </p:spTree>
    <p:extLst>
      <p:ext uri="{BB962C8B-B14F-4D97-AF65-F5344CB8AC3E}">
        <p14:creationId xmlns:p14="http://schemas.microsoft.com/office/powerpoint/2010/main" val="37620945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196254"/>
            <a:ext cx="11672416" cy="836245"/>
          </a:xfrm>
        </p:spPr>
        <p:txBody>
          <a:bodyPr rtlCol="0">
            <a:normAutofit/>
          </a:bodyPr>
          <a:lstStyle/>
          <a:p>
            <a:pPr>
              <a:defRPr/>
            </a:pPr>
            <a:r>
              <a:rPr lang="fr-FR" altLang="fr-FR" dirty="0"/>
              <a:t>Section Identification (1/2)</a:t>
            </a:r>
            <a:endParaRPr lang="fr-FR" dirty="0"/>
          </a:p>
        </p:txBody>
      </p:sp>
      <p:sp>
        <p:nvSpPr>
          <p:cNvPr id="3" name="Content Placeholder 2"/>
          <p:cNvSpPr>
            <a:spLocks noGrp="1"/>
          </p:cNvSpPr>
          <p:nvPr>
            <p:ph idx="1"/>
          </p:nvPr>
        </p:nvSpPr>
        <p:spPr>
          <a:xfrm>
            <a:off x="388916" y="1316524"/>
            <a:ext cx="6492530" cy="4302108"/>
          </a:xfrm>
        </p:spPr>
        <p:txBody>
          <a:bodyPr numCol="1" rtlCol="0">
            <a:noAutofit/>
          </a:bodyPr>
          <a:lstStyle/>
          <a:p>
            <a:pPr>
              <a:lnSpc>
                <a:spcPct val="134000"/>
              </a:lnSpc>
              <a:spcBef>
                <a:spcPts val="0"/>
              </a:spcBef>
              <a:spcAft>
                <a:spcPts val="0"/>
              </a:spcAft>
              <a:buFont typeface="Arial" panose="020B0604020202020204" pitchFamily="34" charset="0"/>
              <a:buChar char="•"/>
              <a:defRPr/>
            </a:pPr>
            <a:r>
              <a:rPr lang="fr-FR" sz="2400" dirty="0">
                <a:sym typeface="Wingdings" panose="05000000000000000000" pitchFamily="2" charset="2"/>
              </a:rPr>
              <a:t>Nom du camp</a:t>
            </a:r>
          </a:p>
          <a:p>
            <a:pPr>
              <a:lnSpc>
                <a:spcPct val="134000"/>
              </a:lnSpc>
              <a:spcBef>
                <a:spcPts val="0"/>
              </a:spcBef>
              <a:spcAft>
                <a:spcPts val="0"/>
              </a:spcAft>
              <a:buFont typeface="Arial" panose="020B0604020202020204" pitchFamily="34" charset="0"/>
              <a:buChar char="•"/>
              <a:defRPr/>
            </a:pPr>
            <a:r>
              <a:rPr lang="fr-FR" sz="2400" dirty="0">
                <a:sym typeface="Wingdings" panose="05000000000000000000" pitchFamily="2" charset="2"/>
              </a:rPr>
              <a:t>Code / Numéro Section</a:t>
            </a:r>
          </a:p>
          <a:p>
            <a:pPr>
              <a:lnSpc>
                <a:spcPct val="134000"/>
              </a:lnSpc>
              <a:spcBef>
                <a:spcPts val="0"/>
              </a:spcBef>
              <a:spcAft>
                <a:spcPts val="0"/>
              </a:spcAft>
              <a:buFont typeface="Arial" panose="020B0604020202020204" pitchFamily="34" charset="0"/>
              <a:buChar char="•"/>
              <a:defRPr/>
            </a:pPr>
            <a:r>
              <a:rPr lang="fr-FR" sz="2400" dirty="0">
                <a:sym typeface="Wingdings" panose="05000000000000000000" pitchFamily="2" charset="2"/>
              </a:rPr>
              <a:t>Code / Numéro Zone</a:t>
            </a:r>
          </a:p>
          <a:p>
            <a:pPr>
              <a:lnSpc>
                <a:spcPct val="134000"/>
              </a:lnSpc>
              <a:spcBef>
                <a:spcPts val="0"/>
              </a:spcBef>
              <a:spcAft>
                <a:spcPts val="0"/>
              </a:spcAft>
              <a:buFont typeface="Arial" panose="020B0604020202020204" pitchFamily="34" charset="0"/>
              <a:buChar char="•"/>
              <a:defRPr/>
            </a:pPr>
            <a:r>
              <a:rPr lang="fr-FR" sz="2400" dirty="0">
                <a:sym typeface="Wingdings" panose="05000000000000000000" pitchFamily="2" charset="2"/>
              </a:rPr>
              <a:t>Code / Numéro Bloc</a:t>
            </a:r>
          </a:p>
          <a:p>
            <a:pPr>
              <a:lnSpc>
                <a:spcPct val="134000"/>
              </a:lnSpc>
              <a:spcBef>
                <a:spcPts val="0"/>
              </a:spcBef>
              <a:spcAft>
                <a:spcPts val="0"/>
              </a:spcAft>
              <a:buFont typeface="Arial" panose="020B0604020202020204" pitchFamily="34" charset="0"/>
              <a:buChar char="•"/>
              <a:defRPr/>
            </a:pPr>
            <a:r>
              <a:rPr lang="fr-FR" sz="2400" dirty="0">
                <a:sym typeface="Wingdings" panose="05000000000000000000" pitchFamily="2" charset="2"/>
              </a:rPr>
              <a:t>Date de l’entretien (JJ/MM/AAAA)</a:t>
            </a:r>
          </a:p>
          <a:p>
            <a:pPr>
              <a:lnSpc>
                <a:spcPct val="134000"/>
              </a:lnSpc>
              <a:spcBef>
                <a:spcPts val="0"/>
              </a:spcBef>
              <a:spcAft>
                <a:spcPts val="0"/>
              </a:spcAft>
              <a:buFont typeface="Arial" panose="020B0604020202020204" pitchFamily="34" charset="0"/>
              <a:buChar char="•"/>
              <a:defRPr/>
            </a:pPr>
            <a:r>
              <a:rPr lang="fr-FR" sz="2400" dirty="0">
                <a:sym typeface="Wingdings" panose="05000000000000000000" pitchFamily="2" charset="2"/>
              </a:rPr>
              <a:t>Numéro Grappe </a:t>
            </a:r>
            <a:r>
              <a:rPr lang="fr-FR" sz="2400" i="1" dirty="0">
                <a:sym typeface="Wingdings" panose="05000000000000000000" pitchFamily="2" charset="2"/>
              </a:rPr>
              <a:t>(Ex: 101-132; 201-234; 301-332)</a:t>
            </a:r>
          </a:p>
          <a:p>
            <a:pPr>
              <a:lnSpc>
                <a:spcPct val="134000"/>
              </a:lnSpc>
              <a:spcBef>
                <a:spcPts val="0"/>
              </a:spcBef>
              <a:spcAft>
                <a:spcPts val="0"/>
              </a:spcAft>
              <a:buFont typeface="Arial" panose="020B0604020202020204" pitchFamily="34" charset="0"/>
              <a:buChar char="•"/>
              <a:defRPr/>
            </a:pPr>
            <a:r>
              <a:rPr lang="fr-FR" sz="2400" dirty="0">
                <a:sym typeface="Wingdings" panose="05000000000000000000" pitchFamily="2" charset="2"/>
              </a:rPr>
              <a:t>Numéro Equipe </a:t>
            </a:r>
            <a:r>
              <a:rPr lang="fr-FR" sz="2400" i="1" dirty="0">
                <a:sym typeface="Wingdings" panose="05000000000000000000" pitchFamily="2" charset="2"/>
              </a:rPr>
              <a:t>(Ex: 1-6)</a:t>
            </a:r>
            <a:endParaRPr lang="fr-FR" sz="2400" b="1" i="1" u="sng" dirty="0">
              <a:sym typeface="Wingdings" panose="05000000000000000000" pitchFamily="2" charset="2"/>
            </a:endParaRPr>
          </a:p>
          <a:p>
            <a:pPr>
              <a:lnSpc>
                <a:spcPct val="134000"/>
              </a:lnSpc>
              <a:spcBef>
                <a:spcPts val="0"/>
              </a:spcBef>
              <a:spcAft>
                <a:spcPts val="0"/>
              </a:spcAft>
              <a:buFont typeface="Arial" panose="020B0604020202020204" pitchFamily="34" charset="0"/>
              <a:buChar char="•"/>
              <a:defRPr/>
            </a:pPr>
            <a:r>
              <a:rPr lang="fr-FR" sz="2400" dirty="0">
                <a:sym typeface="Wingdings" panose="05000000000000000000" pitchFamily="2" charset="2"/>
              </a:rPr>
              <a:t>Numéro MN </a:t>
            </a:r>
            <a:r>
              <a:rPr lang="fr-FR" sz="2400" i="1" dirty="0">
                <a:sym typeface="Wingdings" panose="05000000000000000000" pitchFamily="2" charset="2"/>
              </a:rPr>
              <a:t>(Ex: 01-12)</a:t>
            </a:r>
          </a:p>
        </p:txBody>
      </p:sp>
      <p:sp>
        <p:nvSpPr>
          <p:cNvPr id="4" name="ZoneTexte 3">
            <a:extLst>
              <a:ext uri="{FF2B5EF4-FFF2-40B4-BE49-F238E27FC236}">
                <a16:creationId xmlns:a16="http://schemas.microsoft.com/office/drawing/2014/main" id="{CF4EC164-E37A-4C9E-8FD5-AC20767E56F9}"/>
              </a:ext>
            </a:extLst>
          </p:cNvPr>
          <p:cNvSpPr txBox="1"/>
          <p:nvPr/>
        </p:nvSpPr>
        <p:spPr>
          <a:xfrm>
            <a:off x="7978805" y="1524598"/>
            <a:ext cx="3009900" cy="1815882"/>
          </a:xfrm>
          <a:prstGeom prst="rect">
            <a:avLst/>
          </a:prstGeom>
          <a:noFill/>
          <a:ln w="38100">
            <a:solidFill>
              <a:schemeClr val="bg2"/>
            </a:solidFill>
          </a:ln>
        </p:spPr>
        <p:txBody>
          <a:bodyPr wrap="square" rtlCol="0">
            <a:spAutoFit/>
          </a:bodyPr>
          <a:lstStyle/>
          <a:p>
            <a:r>
              <a:rPr lang="fr-FR" sz="2800" dirty="0">
                <a:sym typeface="Wingdings" panose="05000000000000000000" pitchFamily="2" charset="2"/>
              </a:rPr>
              <a:t> </a:t>
            </a:r>
            <a:r>
              <a:rPr lang="fr-FR" sz="2800" b="1" dirty="0">
                <a:sym typeface="Wingdings" panose="05000000000000000000" pitchFamily="2" charset="2"/>
              </a:rPr>
              <a:t>Ces variables sont absolument nécessaires</a:t>
            </a:r>
            <a:endParaRPr lang="en-GB" sz="2800" dirty="0"/>
          </a:p>
        </p:txBody>
      </p:sp>
      <p:graphicFrame>
        <p:nvGraphicFramePr>
          <p:cNvPr id="5" name="Tableau 4">
            <a:extLst>
              <a:ext uri="{FF2B5EF4-FFF2-40B4-BE49-F238E27FC236}">
                <a16:creationId xmlns:a16="http://schemas.microsoft.com/office/drawing/2014/main" id="{2DED70AB-AECF-4C0F-BE66-61A28E8A6754}"/>
              </a:ext>
            </a:extLst>
          </p:cNvPr>
          <p:cNvGraphicFramePr>
            <a:graphicFrameLocks noGrp="1"/>
          </p:cNvGraphicFramePr>
          <p:nvPr/>
        </p:nvGraphicFramePr>
        <p:xfrm>
          <a:off x="7252401" y="3832579"/>
          <a:ext cx="4550684" cy="1828800"/>
        </p:xfrm>
        <a:graphic>
          <a:graphicData uri="http://schemas.openxmlformats.org/drawingml/2006/table">
            <a:tbl>
              <a:tblPr firstRow="1" bandRow="1">
                <a:tableStyleId>{5C22544A-7EE6-4342-B048-85BDC9FD1C3A}</a:tableStyleId>
              </a:tblPr>
              <a:tblGrid>
                <a:gridCol w="2275342">
                  <a:extLst>
                    <a:ext uri="{9D8B030D-6E8A-4147-A177-3AD203B41FA5}">
                      <a16:colId xmlns:a16="http://schemas.microsoft.com/office/drawing/2014/main" val="20000"/>
                    </a:ext>
                  </a:extLst>
                </a:gridCol>
                <a:gridCol w="2275342">
                  <a:extLst>
                    <a:ext uri="{9D8B030D-6E8A-4147-A177-3AD203B41FA5}">
                      <a16:colId xmlns:a16="http://schemas.microsoft.com/office/drawing/2014/main" val="20002"/>
                    </a:ext>
                  </a:extLst>
                </a:gridCol>
              </a:tblGrid>
              <a:tr h="429811">
                <a:tc>
                  <a:txBody>
                    <a:bodyPr/>
                    <a:lstStyle/>
                    <a:p>
                      <a:endParaRPr lang="fr-FR" sz="2400" dirty="0"/>
                    </a:p>
                  </a:txBody>
                  <a:tcPr/>
                </a:tc>
                <a:tc>
                  <a:txBody>
                    <a:bodyPr/>
                    <a:lstStyle/>
                    <a:p>
                      <a:pPr algn="ctr"/>
                      <a:r>
                        <a:rPr lang="fr-FR" sz="2400" dirty="0"/>
                        <a:t>MN par jour</a:t>
                      </a:r>
                    </a:p>
                  </a:txBody>
                  <a:tcPr/>
                </a:tc>
                <a:extLst>
                  <a:ext uri="{0D108BD9-81ED-4DB2-BD59-A6C34878D82A}">
                    <a16:rowId xmlns:a16="http://schemas.microsoft.com/office/drawing/2014/main" val="10000"/>
                  </a:ext>
                </a:extLst>
              </a:tr>
              <a:tr h="429811">
                <a:tc>
                  <a:txBody>
                    <a:bodyPr/>
                    <a:lstStyle/>
                    <a:p>
                      <a:r>
                        <a:rPr lang="fr-FR" sz="2400" dirty="0"/>
                        <a:t>Camp AAA</a:t>
                      </a:r>
                    </a:p>
                  </a:txBody>
                  <a:tcPr/>
                </a:tc>
                <a:tc>
                  <a:txBody>
                    <a:bodyPr/>
                    <a:lstStyle/>
                    <a:p>
                      <a:pPr algn="ctr"/>
                      <a:r>
                        <a:rPr lang="fr-FR" sz="2400" dirty="0"/>
                        <a:t>8 MN</a:t>
                      </a:r>
                    </a:p>
                  </a:txBody>
                  <a:tcPr/>
                </a:tc>
                <a:extLst>
                  <a:ext uri="{0D108BD9-81ED-4DB2-BD59-A6C34878D82A}">
                    <a16:rowId xmlns:a16="http://schemas.microsoft.com/office/drawing/2014/main" val="10001"/>
                  </a:ext>
                </a:extLst>
              </a:tr>
              <a:tr h="429811">
                <a:tc>
                  <a:txBody>
                    <a:bodyPr/>
                    <a:lstStyle/>
                    <a:p>
                      <a:r>
                        <a:rPr lang="fr-FR" sz="2400" baseline="0" dirty="0"/>
                        <a:t>Camp BBB</a:t>
                      </a:r>
                      <a:endParaRPr lang="fr-FR" sz="2400" dirty="0"/>
                    </a:p>
                  </a:txBody>
                  <a:tcPr/>
                </a:tc>
                <a:tc>
                  <a:txBody>
                    <a:bodyPr/>
                    <a:lstStyle/>
                    <a:p>
                      <a:pPr algn="ctr"/>
                      <a:r>
                        <a:rPr lang="fr-FR" sz="2400" dirty="0"/>
                        <a:t>10 MN</a:t>
                      </a:r>
                    </a:p>
                  </a:txBody>
                  <a:tcPr/>
                </a:tc>
                <a:extLst>
                  <a:ext uri="{0D108BD9-81ED-4DB2-BD59-A6C34878D82A}">
                    <a16:rowId xmlns:a16="http://schemas.microsoft.com/office/drawing/2014/main" val="10002"/>
                  </a:ext>
                </a:extLst>
              </a:tr>
              <a:tr h="429811">
                <a:tc>
                  <a:txBody>
                    <a:bodyPr/>
                    <a:lstStyle/>
                    <a:p>
                      <a:r>
                        <a:rPr lang="fr-FR" sz="2400" dirty="0"/>
                        <a:t>Camp CCC</a:t>
                      </a:r>
                    </a:p>
                  </a:txBody>
                  <a:tcPr/>
                </a:tc>
                <a:tc>
                  <a:txBody>
                    <a:bodyPr/>
                    <a:lstStyle/>
                    <a:p>
                      <a:pPr algn="ctr"/>
                      <a:r>
                        <a:rPr lang="fr-FR" sz="2400" dirty="0"/>
                        <a:t>12 MN</a:t>
                      </a: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626366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1" y="142364"/>
            <a:ext cx="11672416" cy="836245"/>
          </a:xfrm>
        </p:spPr>
        <p:txBody>
          <a:bodyPr rtlCol="0">
            <a:normAutofit/>
          </a:bodyPr>
          <a:lstStyle/>
          <a:p>
            <a:pPr>
              <a:defRPr/>
            </a:pPr>
            <a:r>
              <a:rPr lang="fr-FR" altLang="fr-FR" dirty="0"/>
              <a:t>Section Identification (2/2)</a:t>
            </a:r>
            <a:endParaRPr lang="fr-FR" dirty="0"/>
          </a:p>
        </p:txBody>
      </p:sp>
      <p:pic>
        <p:nvPicPr>
          <p:cNvPr id="8" name="Image 7">
            <a:extLst>
              <a:ext uri="{FF2B5EF4-FFF2-40B4-BE49-F238E27FC236}">
                <a16:creationId xmlns:a16="http://schemas.microsoft.com/office/drawing/2014/main" id="{CADF927C-E341-4847-8B63-E6C189E3D573}"/>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987038" y="1097280"/>
            <a:ext cx="6217921" cy="4845903"/>
          </a:xfrm>
          <a:prstGeom prst="rect">
            <a:avLst/>
          </a:prstGeom>
        </p:spPr>
      </p:pic>
    </p:spTree>
    <p:extLst>
      <p:ext uri="{BB962C8B-B14F-4D97-AF65-F5344CB8AC3E}">
        <p14:creationId xmlns:p14="http://schemas.microsoft.com/office/powerpoint/2010/main" val="35455806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fr-FR" altLang="fr-FR" dirty="0"/>
              <a:t>Section FS1 : Assistance Alimentaire et Combustible pour la cuisson (1/8)</a:t>
            </a:r>
            <a:endParaRPr lang="fr-FR" dirty="0"/>
          </a:p>
        </p:txBody>
      </p:sp>
      <p:pic>
        <p:nvPicPr>
          <p:cNvPr id="4" name="Image 3">
            <a:extLst>
              <a:ext uri="{FF2B5EF4-FFF2-40B4-BE49-F238E27FC236}">
                <a16:creationId xmlns:a16="http://schemas.microsoft.com/office/drawing/2014/main" id="{DDFBD291-FD7E-4843-9EC5-D2FD3386FEC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526495" y="1606061"/>
            <a:ext cx="9139009" cy="4044462"/>
          </a:xfrm>
          <a:prstGeom prst="rect">
            <a:avLst/>
          </a:prstGeom>
        </p:spPr>
      </p:pic>
    </p:spTree>
    <p:extLst>
      <p:ext uri="{BB962C8B-B14F-4D97-AF65-F5344CB8AC3E}">
        <p14:creationId xmlns:p14="http://schemas.microsoft.com/office/powerpoint/2010/main" val="13289497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Session 5</a:t>
            </a:r>
          </a:p>
        </p:txBody>
      </p:sp>
      <p:sp>
        <p:nvSpPr>
          <p:cNvPr id="3" name="Espace réservé du contenu 2"/>
          <p:cNvSpPr>
            <a:spLocks noGrp="1"/>
          </p:cNvSpPr>
          <p:nvPr>
            <p:ph idx="1"/>
          </p:nvPr>
        </p:nvSpPr>
        <p:spPr/>
        <p:txBody>
          <a:bodyPr>
            <a:normAutofit/>
          </a:bodyPr>
          <a:lstStyle/>
          <a:p>
            <a:pPr lvl="1">
              <a:lnSpc>
                <a:spcPct val="150000"/>
              </a:lnSpc>
              <a:spcBef>
                <a:spcPts val="0"/>
              </a:spcBef>
              <a:spcAft>
                <a:spcPts val="0"/>
              </a:spcAft>
              <a:buFont typeface="Arial" panose="020B0604020202020204" pitchFamily="34" charset="0"/>
              <a:buChar char="•"/>
            </a:pPr>
            <a:r>
              <a:rPr lang="fr-FR" sz="2600" dirty="0">
                <a:solidFill>
                  <a:schemeClr val="tx1"/>
                </a:solidFill>
              </a:rPr>
              <a:t>Questionnaire Démographie</a:t>
            </a:r>
          </a:p>
          <a:p>
            <a:pPr lvl="1">
              <a:lnSpc>
                <a:spcPct val="150000"/>
              </a:lnSpc>
              <a:spcBef>
                <a:spcPts val="0"/>
              </a:spcBef>
              <a:spcAft>
                <a:spcPts val="0"/>
              </a:spcAft>
              <a:buFont typeface="Arial" panose="020B0604020202020204" pitchFamily="34" charset="0"/>
              <a:buChar char="•"/>
            </a:pPr>
            <a:r>
              <a:rPr lang="fr-FR" sz="2600" dirty="0">
                <a:solidFill>
                  <a:schemeClr val="tx1"/>
                </a:solidFill>
              </a:rPr>
              <a:t>Questionnaire Sécurité Alimentaire</a:t>
            </a:r>
          </a:p>
          <a:p>
            <a:pPr lvl="1">
              <a:lnSpc>
                <a:spcPct val="150000"/>
              </a:lnSpc>
              <a:spcBef>
                <a:spcPts val="0"/>
              </a:spcBef>
              <a:spcAft>
                <a:spcPts val="0"/>
              </a:spcAft>
              <a:buFont typeface="Arial" panose="020B0604020202020204" pitchFamily="34" charset="0"/>
              <a:buChar char="•"/>
            </a:pPr>
            <a:r>
              <a:rPr lang="fr-FR" sz="2600" dirty="0">
                <a:solidFill>
                  <a:schemeClr val="tx1"/>
                </a:solidFill>
              </a:rPr>
              <a:t>Questionnaire Couverture en provision de Moustiquaires</a:t>
            </a:r>
          </a:p>
          <a:p>
            <a:pPr lvl="1">
              <a:lnSpc>
                <a:spcPct val="150000"/>
              </a:lnSpc>
              <a:spcBef>
                <a:spcPts val="0"/>
              </a:spcBef>
              <a:spcAft>
                <a:spcPts val="0"/>
              </a:spcAft>
              <a:buFont typeface="Arial" panose="020B0604020202020204" pitchFamily="34" charset="0"/>
              <a:buChar char="•"/>
            </a:pPr>
            <a:r>
              <a:rPr lang="fr-FR" sz="2600" dirty="0">
                <a:solidFill>
                  <a:schemeClr val="tx1"/>
                </a:solidFill>
              </a:rPr>
              <a:t>Questionnaire Eau, Hygiène et Assainissement (EHA)</a:t>
            </a:r>
          </a:p>
        </p:txBody>
      </p:sp>
    </p:spTree>
    <p:extLst>
      <p:ext uri="{BB962C8B-B14F-4D97-AF65-F5344CB8AC3E}">
        <p14:creationId xmlns:p14="http://schemas.microsoft.com/office/powerpoint/2010/main" val="4124404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fr-FR" altLang="fr-FR" dirty="0"/>
              <a:t>Section FS1 : Assistance Alimentaire et Combustible pour la cuisson (2/8)</a:t>
            </a:r>
            <a:endParaRPr lang="fr-FR" dirty="0"/>
          </a:p>
        </p:txBody>
      </p:sp>
      <p:pic>
        <p:nvPicPr>
          <p:cNvPr id="5" name="Image 4">
            <a:extLst>
              <a:ext uri="{FF2B5EF4-FFF2-40B4-BE49-F238E27FC236}">
                <a16:creationId xmlns:a16="http://schemas.microsoft.com/office/drawing/2014/main" id="{9EEAE3D7-5659-4B65-82D2-699C55125F9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255701" y="1646225"/>
            <a:ext cx="9680598" cy="3992575"/>
          </a:xfrm>
          <a:prstGeom prst="rect">
            <a:avLst/>
          </a:prstGeom>
        </p:spPr>
      </p:pic>
    </p:spTree>
    <p:extLst>
      <p:ext uri="{BB962C8B-B14F-4D97-AF65-F5344CB8AC3E}">
        <p14:creationId xmlns:p14="http://schemas.microsoft.com/office/powerpoint/2010/main" val="12732990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fr-FR" altLang="fr-FR" dirty="0"/>
              <a:t>Section FS1 : Assistance Alimentaire et Combustible pour la cuisson (3/8)</a:t>
            </a:r>
            <a:endParaRPr lang="fr-FR" dirty="0"/>
          </a:p>
        </p:txBody>
      </p:sp>
      <p:pic>
        <p:nvPicPr>
          <p:cNvPr id="5" name="Image 4">
            <a:extLst>
              <a:ext uri="{FF2B5EF4-FFF2-40B4-BE49-F238E27FC236}">
                <a16:creationId xmlns:a16="http://schemas.microsoft.com/office/drawing/2014/main" id="{BD112839-0607-45A0-83BD-9D8DC423D50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25380" y="2127738"/>
            <a:ext cx="10341240" cy="2602524"/>
          </a:xfrm>
          <a:prstGeom prst="rect">
            <a:avLst/>
          </a:prstGeom>
        </p:spPr>
      </p:pic>
    </p:spTree>
    <p:extLst>
      <p:ext uri="{BB962C8B-B14F-4D97-AF65-F5344CB8AC3E}">
        <p14:creationId xmlns:p14="http://schemas.microsoft.com/office/powerpoint/2010/main" val="10638211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fr-FR" altLang="fr-FR" dirty="0"/>
              <a:t>Section FS1 : Assistance Alimentaire et Combustible pour la cuisson (4/8)</a:t>
            </a:r>
            <a:endParaRPr lang="fr-FR" dirty="0"/>
          </a:p>
        </p:txBody>
      </p:sp>
      <p:pic>
        <p:nvPicPr>
          <p:cNvPr id="4" name="Image 3">
            <a:extLst>
              <a:ext uri="{FF2B5EF4-FFF2-40B4-BE49-F238E27FC236}">
                <a16:creationId xmlns:a16="http://schemas.microsoft.com/office/drawing/2014/main" id="{9515C0D3-212D-4B97-AA1B-C260BA28118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661787" y="1497396"/>
            <a:ext cx="6868425" cy="5102697"/>
          </a:xfrm>
          <a:prstGeom prst="rect">
            <a:avLst/>
          </a:prstGeom>
        </p:spPr>
      </p:pic>
    </p:spTree>
    <p:extLst>
      <p:ext uri="{BB962C8B-B14F-4D97-AF65-F5344CB8AC3E}">
        <p14:creationId xmlns:p14="http://schemas.microsoft.com/office/powerpoint/2010/main" val="24256496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fr-FR" altLang="fr-FR" dirty="0"/>
              <a:t>Section FS1 : Assistance Alimentaire et Combustible pour la cuisson (5/8)</a:t>
            </a:r>
            <a:endParaRPr lang="fr-FR" dirty="0"/>
          </a:p>
        </p:txBody>
      </p:sp>
      <p:pic>
        <p:nvPicPr>
          <p:cNvPr id="5" name="Image 4">
            <a:extLst>
              <a:ext uri="{FF2B5EF4-FFF2-40B4-BE49-F238E27FC236}">
                <a16:creationId xmlns:a16="http://schemas.microsoft.com/office/drawing/2014/main" id="{31173B4F-2489-4845-9B95-8866A00CB07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59803" y="1746738"/>
            <a:ext cx="9272393" cy="3364523"/>
          </a:xfrm>
          <a:prstGeom prst="rect">
            <a:avLst/>
          </a:prstGeom>
        </p:spPr>
      </p:pic>
    </p:spTree>
    <p:extLst>
      <p:ext uri="{BB962C8B-B14F-4D97-AF65-F5344CB8AC3E}">
        <p14:creationId xmlns:p14="http://schemas.microsoft.com/office/powerpoint/2010/main" val="33109911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fr-FR" altLang="fr-FR" dirty="0"/>
              <a:t>Section FS1 : Assistance Alimentaire et Combustible pour la cuisson (6/8)</a:t>
            </a:r>
            <a:endParaRPr lang="fr-FR" dirty="0"/>
          </a:p>
        </p:txBody>
      </p:sp>
      <p:pic>
        <p:nvPicPr>
          <p:cNvPr id="4" name="Image 3">
            <a:extLst>
              <a:ext uri="{FF2B5EF4-FFF2-40B4-BE49-F238E27FC236}">
                <a16:creationId xmlns:a16="http://schemas.microsoft.com/office/drawing/2014/main" id="{C7719D3A-55D4-4321-9330-3A997389A86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493840" y="1443552"/>
            <a:ext cx="7204320" cy="4322590"/>
          </a:xfrm>
          <a:prstGeom prst="rect">
            <a:avLst/>
          </a:prstGeom>
        </p:spPr>
      </p:pic>
    </p:spTree>
    <p:extLst>
      <p:ext uri="{BB962C8B-B14F-4D97-AF65-F5344CB8AC3E}">
        <p14:creationId xmlns:p14="http://schemas.microsoft.com/office/powerpoint/2010/main" val="12229219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fr-FR" altLang="fr-FR" dirty="0"/>
              <a:t>Section FS1 : Assistance Alimentaire et Combustible pour la cuisson (7/8)</a:t>
            </a:r>
            <a:endParaRPr lang="fr-FR" dirty="0"/>
          </a:p>
        </p:txBody>
      </p:sp>
      <p:pic>
        <p:nvPicPr>
          <p:cNvPr id="6" name="Image 5">
            <a:extLst>
              <a:ext uri="{FF2B5EF4-FFF2-40B4-BE49-F238E27FC236}">
                <a16:creationId xmlns:a16="http://schemas.microsoft.com/office/drawing/2014/main" id="{9D81BA5B-0024-46BF-9D2C-4547E2155F0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179368" y="2233245"/>
            <a:ext cx="9833264" cy="2391509"/>
          </a:xfrm>
          <a:prstGeom prst="rect">
            <a:avLst/>
          </a:prstGeom>
        </p:spPr>
      </p:pic>
    </p:spTree>
    <p:extLst>
      <p:ext uri="{BB962C8B-B14F-4D97-AF65-F5344CB8AC3E}">
        <p14:creationId xmlns:p14="http://schemas.microsoft.com/office/powerpoint/2010/main" val="13438156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fr-FR" altLang="fr-FR" dirty="0"/>
              <a:t>Section FS1 : Assistance Alimentaire et Combustible pour la cuisson (8/8)</a:t>
            </a:r>
            <a:endParaRPr lang="fr-FR" dirty="0"/>
          </a:p>
        </p:txBody>
      </p:sp>
      <p:pic>
        <p:nvPicPr>
          <p:cNvPr id="5" name="Image 4">
            <a:extLst>
              <a:ext uri="{FF2B5EF4-FFF2-40B4-BE49-F238E27FC236}">
                <a16:creationId xmlns:a16="http://schemas.microsoft.com/office/drawing/2014/main" id="{4CA439E5-0E34-43FF-9F51-28FF0C74B3F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b="-2"/>
          <a:stretch/>
        </p:blipFill>
        <p:spPr>
          <a:xfrm>
            <a:off x="1483470" y="1740877"/>
            <a:ext cx="9225060" cy="3376246"/>
          </a:xfrm>
          <a:prstGeom prst="rect">
            <a:avLst/>
          </a:prstGeom>
        </p:spPr>
      </p:pic>
    </p:spTree>
    <p:extLst>
      <p:ext uri="{BB962C8B-B14F-4D97-AF65-F5344CB8AC3E}">
        <p14:creationId xmlns:p14="http://schemas.microsoft.com/office/powerpoint/2010/main" val="5769993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fr-FR" altLang="fr-FR" dirty="0"/>
              <a:t>Section FS2 : Stratégies d’Adaptation Négatives (1/6)</a:t>
            </a:r>
            <a:endParaRPr lang="fr-FR" dirty="0"/>
          </a:p>
        </p:txBody>
      </p:sp>
      <p:pic>
        <p:nvPicPr>
          <p:cNvPr id="5" name="Image 4">
            <a:extLst>
              <a:ext uri="{FF2B5EF4-FFF2-40B4-BE49-F238E27FC236}">
                <a16:creationId xmlns:a16="http://schemas.microsoft.com/office/drawing/2014/main" id="{2C505174-2F6E-467F-9BDF-46F3F3E11B0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688123" y="1406770"/>
            <a:ext cx="8123063" cy="5251938"/>
          </a:xfrm>
          <a:prstGeom prst="rect">
            <a:avLst/>
          </a:prstGeom>
        </p:spPr>
      </p:pic>
    </p:spTree>
    <p:extLst>
      <p:ext uri="{BB962C8B-B14F-4D97-AF65-F5344CB8AC3E}">
        <p14:creationId xmlns:p14="http://schemas.microsoft.com/office/powerpoint/2010/main" val="20286525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fr-FR" altLang="fr-FR" dirty="0"/>
              <a:t>Section FS2 : Stratégies d’Adaptation Négatives (2/6)</a:t>
            </a:r>
            <a:endParaRPr lang="fr-FR" dirty="0"/>
          </a:p>
        </p:txBody>
      </p:sp>
      <p:pic>
        <p:nvPicPr>
          <p:cNvPr id="3" name="Image 2">
            <a:extLst>
              <a:ext uri="{FF2B5EF4-FFF2-40B4-BE49-F238E27FC236}">
                <a16:creationId xmlns:a16="http://schemas.microsoft.com/office/drawing/2014/main" id="{A244B447-CDFF-4548-ABBB-FB4EE80F45C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825428" y="1843962"/>
            <a:ext cx="8541144" cy="3170076"/>
          </a:xfrm>
          <a:prstGeom prst="rect">
            <a:avLst/>
          </a:prstGeom>
        </p:spPr>
      </p:pic>
    </p:spTree>
    <p:extLst>
      <p:ext uri="{BB962C8B-B14F-4D97-AF65-F5344CB8AC3E}">
        <p14:creationId xmlns:p14="http://schemas.microsoft.com/office/powerpoint/2010/main" val="31018970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fr-FR" altLang="fr-FR" dirty="0"/>
              <a:t>Section FS2 : Stratégies d’Adaptation Négatives (3/6)</a:t>
            </a:r>
            <a:endParaRPr lang="fr-FR" dirty="0"/>
          </a:p>
        </p:txBody>
      </p:sp>
      <p:pic>
        <p:nvPicPr>
          <p:cNvPr id="3" name="Image 2">
            <a:extLst>
              <a:ext uri="{FF2B5EF4-FFF2-40B4-BE49-F238E27FC236}">
                <a16:creationId xmlns:a16="http://schemas.microsoft.com/office/drawing/2014/main" id="{A244B447-CDFF-4548-ABBB-FB4EE80F45C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209801" y="1538214"/>
            <a:ext cx="7772398" cy="3781571"/>
          </a:xfrm>
          <a:prstGeom prst="rect">
            <a:avLst/>
          </a:prstGeom>
        </p:spPr>
      </p:pic>
    </p:spTree>
    <p:extLst>
      <p:ext uri="{BB962C8B-B14F-4D97-AF65-F5344CB8AC3E}">
        <p14:creationId xmlns:p14="http://schemas.microsoft.com/office/powerpoint/2010/main" val="35508555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98720" y="2747962"/>
            <a:ext cx="11594559" cy="1362075"/>
          </a:xfrm>
        </p:spPr>
        <p:txBody>
          <a:bodyPr>
            <a:normAutofit/>
          </a:bodyPr>
          <a:lstStyle/>
          <a:p>
            <a:r>
              <a:rPr lang="fr-FR" dirty="0"/>
              <a:t>Questionnaire Démographie</a:t>
            </a:r>
          </a:p>
        </p:txBody>
      </p:sp>
    </p:spTree>
    <p:extLst>
      <p:ext uri="{BB962C8B-B14F-4D97-AF65-F5344CB8AC3E}">
        <p14:creationId xmlns:p14="http://schemas.microsoft.com/office/powerpoint/2010/main" val="15555303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fr-FR" altLang="fr-FR" dirty="0"/>
              <a:t>Section FS2 : Stratégies d’Adaptation Négatives (4/6)</a:t>
            </a:r>
            <a:endParaRPr lang="fr-FR" dirty="0"/>
          </a:p>
        </p:txBody>
      </p:sp>
      <p:pic>
        <p:nvPicPr>
          <p:cNvPr id="4" name="Image 3">
            <a:extLst>
              <a:ext uri="{FF2B5EF4-FFF2-40B4-BE49-F238E27FC236}">
                <a16:creationId xmlns:a16="http://schemas.microsoft.com/office/drawing/2014/main" id="{4E79C670-D5A3-4536-82F5-BC16770587F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520907" y="1418492"/>
            <a:ext cx="7150185" cy="4360985"/>
          </a:xfrm>
          <a:prstGeom prst="rect">
            <a:avLst/>
          </a:prstGeom>
        </p:spPr>
      </p:pic>
    </p:spTree>
    <p:extLst>
      <p:ext uri="{BB962C8B-B14F-4D97-AF65-F5344CB8AC3E}">
        <p14:creationId xmlns:p14="http://schemas.microsoft.com/office/powerpoint/2010/main" val="6016615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fr-FR" altLang="fr-FR" dirty="0"/>
              <a:t>Section FS2 : Stratégies d’Adaptation Négatives (5/6)</a:t>
            </a:r>
            <a:endParaRPr lang="fr-FR" dirty="0"/>
          </a:p>
        </p:txBody>
      </p:sp>
      <p:pic>
        <p:nvPicPr>
          <p:cNvPr id="3" name="Image 2">
            <a:extLst>
              <a:ext uri="{FF2B5EF4-FFF2-40B4-BE49-F238E27FC236}">
                <a16:creationId xmlns:a16="http://schemas.microsoft.com/office/drawing/2014/main" id="{892F79AA-0DDA-4C2B-8B45-D82BE7CBC5B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983522" y="1371600"/>
            <a:ext cx="6224955" cy="5232391"/>
          </a:xfrm>
          <a:prstGeom prst="rect">
            <a:avLst/>
          </a:prstGeom>
        </p:spPr>
      </p:pic>
    </p:spTree>
    <p:extLst>
      <p:ext uri="{BB962C8B-B14F-4D97-AF65-F5344CB8AC3E}">
        <p14:creationId xmlns:p14="http://schemas.microsoft.com/office/powerpoint/2010/main" val="852041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fr-FR" altLang="fr-FR" dirty="0"/>
              <a:t>Section FS2 : Stratégies d’Adaptation Négatives (6/6)</a:t>
            </a:r>
            <a:endParaRPr lang="fr-FR" dirty="0"/>
          </a:p>
        </p:txBody>
      </p:sp>
      <p:pic>
        <p:nvPicPr>
          <p:cNvPr id="4" name="Image 3">
            <a:extLst>
              <a:ext uri="{FF2B5EF4-FFF2-40B4-BE49-F238E27FC236}">
                <a16:creationId xmlns:a16="http://schemas.microsoft.com/office/drawing/2014/main" id="{CCB72C3D-F47F-47AA-9FDA-DF061E883A1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684584" y="1512278"/>
            <a:ext cx="6822831" cy="4206962"/>
          </a:xfrm>
          <a:prstGeom prst="rect">
            <a:avLst/>
          </a:prstGeom>
        </p:spPr>
      </p:pic>
    </p:spTree>
    <p:extLst>
      <p:ext uri="{BB962C8B-B14F-4D97-AF65-F5344CB8AC3E}">
        <p14:creationId xmlns:p14="http://schemas.microsoft.com/office/powerpoint/2010/main" val="30082002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fr-FR" altLang="fr-FR" dirty="0"/>
              <a:t>Section FS3 : Score de Consommation Alimentaire (1/10)</a:t>
            </a:r>
            <a:endParaRPr lang="fr-FR" dirty="0"/>
          </a:p>
        </p:txBody>
      </p:sp>
      <p:pic>
        <p:nvPicPr>
          <p:cNvPr id="5" name="Image 4">
            <a:extLst>
              <a:ext uri="{FF2B5EF4-FFF2-40B4-BE49-F238E27FC236}">
                <a16:creationId xmlns:a16="http://schemas.microsoft.com/office/drawing/2014/main" id="{42EBF5A0-E721-422E-86E0-2275ABDD0A2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453602" y="1456083"/>
            <a:ext cx="7284796" cy="5261240"/>
          </a:xfrm>
          <a:prstGeom prst="rect">
            <a:avLst/>
          </a:prstGeom>
        </p:spPr>
      </p:pic>
    </p:spTree>
    <p:extLst>
      <p:ext uri="{BB962C8B-B14F-4D97-AF65-F5344CB8AC3E}">
        <p14:creationId xmlns:p14="http://schemas.microsoft.com/office/powerpoint/2010/main" val="714333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791" y="408257"/>
            <a:ext cx="11672416" cy="824716"/>
          </a:xfrm>
        </p:spPr>
        <p:txBody>
          <a:bodyPr>
            <a:normAutofit fontScale="90000"/>
          </a:bodyPr>
          <a:lstStyle/>
          <a:p>
            <a:r>
              <a:rPr lang="fr-FR" dirty="0"/>
              <a:t>Section FS3 : Score de consommation alimentaire - Petites Quantités (1/2)</a:t>
            </a:r>
          </a:p>
        </p:txBody>
      </p:sp>
      <p:sp>
        <p:nvSpPr>
          <p:cNvPr id="3" name="Espace réservé du contenu 2"/>
          <p:cNvSpPr>
            <a:spLocks noGrp="1"/>
          </p:cNvSpPr>
          <p:nvPr>
            <p:ph idx="1"/>
          </p:nvPr>
        </p:nvSpPr>
        <p:spPr>
          <a:xfrm>
            <a:off x="384778" y="1594338"/>
            <a:ext cx="11422441" cy="4161692"/>
          </a:xfrm>
        </p:spPr>
        <p:txBody>
          <a:bodyPr>
            <a:normAutofit/>
          </a:bodyPr>
          <a:lstStyle/>
          <a:p>
            <a:pPr marL="457189" marR="0" lvl="0" indent="-457189" algn="l" defTabSz="609585" rtl="0" eaLnBrk="1" fontAlgn="auto" latinLnBrk="0" hangingPunct="1">
              <a:lnSpc>
                <a:spcPct val="100000"/>
              </a:lnSpc>
              <a:spcBef>
                <a:spcPts val="0"/>
              </a:spcBef>
              <a:spcAft>
                <a:spcPts val="0"/>
              </a:spcAft>
              <a:buClr>
                <a:srgbClr val="0072BC"/>
              </a:buClr>
              <a:buSzTx/>
              <a:buFont typeface="Calibri" panose="020F0502020204030204" pitchFamily="34" charset="0"/>
              <a:buChar char="•"/>
              <a:tabLst/>
              <a:defRPr/>
            </a:pPr>
            <a:r>
              <a:rPr kumimoji="0" lang="fr-FR" sz="2400" b="0" i="0" u="none" strike="noStrike" kern="1200" cap="none" spc="0" normalizeH="0" baseline="0" noProof="0" dirty="0">
                <a:ln>
                  <a:noFill/>
                </a:ln>
                <a:solidFill>
                  <a:prstClr val="black"/>
                </a:solidFill>
                <a:effectLst/>
                <a:uLnTx/>
                <a:uFillTx/>
                <a:latin typeface="Arial"/>
                <a:ea typeface="+mn-ea"/>
                <a:cs typeface="+mn-cs"/>
              </a:rPr>
              <a:t>Si un </a:t>
            </a:r>
            <a:r>
              <a:rPr kumimoji="0" lang="fr-FR" sz="2400" b="1" i="0" u="none" strike="noStrike" kern="1200" cap="none" spc="0" normalizeH="0" baseline="0" noProof="0" dirty="0">
                <a:ln>
                  <a:noFill/>
                </a:ln>
                <a:solidFill>
                  <a:prstClr val="black"/>
                </a:solidFill>
                <a:effectLst/>
                <a:uLnTx/>
                <a:uFillTx/>
                <a:latin typeface="Arial"/>
                <a:ea typeface="+mn-ea"/>
                <a:cs typeface="+mn-cs"/>
              </a:rPr>
              <a:t>aliment est consommé uniquement en tant que condiment</a:t>
            </a:r>
            <a:r>
              <a:rPr kumimoji="0" lang="fr-FR" sz="2400" b="0" i="0" u="none" strike="noStrike" kern="1200" cap="none" spc="0" normalizeH="0" baseline="0" noProof="0" dirty="0">
                <a:ln>
                  <a:noFill/>
                </a:ln>
                <a:solidFill>
                  <a:prstClr val="black"/>
                </a:solidFill>
                <a:effectLst/>
                <a:uLnTx/>
                <a:uFillTx/>
                <a:latin typeface="Arial"/>
                <a:ea typeface="+mn-ea"/>
                <a:cs typeface="+mn-cs"/>
              </a:rPr>
              <a:t>, ou s’il est consommé </a:t>
            </a:r>
            <a:r>
              <a:rPr kumimoji="0" lang="fr-FR" sz="2400" b="1" i="0" u="none" strike="noStrike" kern="1200" cap="none" spc="0" normalizeH="0" baseline="0" noProof="0" dirty="0">
                <a:ln>
                  <a:noFill/>
                </a:ln>
                <a:solidFill>
                  <a:prstClr val="black"/>
                </a:solidFill>
                <a:effectLst/>
                <a:uLnTx/>
                <a:uFillTx/>
                <a:latin typeface="Arial"/>
                <a:ea typeface="+mn-ea"/>
                <a:cs typeface="+mn-cs"/>
              </a:rPr>
              <a:t>dans une quantité si petite </a:t>
            </a:r>
            <a:r>
              <a:rPr kumimoji="0" lang="fr-FR" sz="2400" b="0" i="0" u="none" strike="noStrike" kern="1200" cap="none" spc="0" normalizeH="0" baseline="0" noProof="0" dirty="0">
                <a:ln>
                  <a:noFill/>
                </a:ln>
                <a:solidFill>
                  <a:prstClr val="black"/>
                </a:solidFill>
                <a:effectLst/>
                <a:uLnTx/>
                <a:uFillTx/>
                <a:latin typeface="Arial"/>
                <a:ea typeface="+mn-ea"/>
                <a:cs typeface="+mn-cs"/>
              </a:rPr>
              <a:t>qu’il ne peut être considéré comme une portion d’aliment consommé par le ménage, </a:t>
            </a:r>
            <a:r>
              <a:rPr kumimoji="0" lang="fr-FR" sz="2400" b="1" i="0" u="none" strike="noStrike" kern="1200" cap="none" spc="0" normalizeH="0" baseline="0" noProof="0" dirty="0">
                <a:ln>
                  <a:noFill/>
                </a:ln>
                <a:solidFill>
                  <a:prstClr val="black"/>
                </a:solidFill>
                <a:effectLst/>
                <a:uLnTx/>
                <a:uFillTx/>
                <a:latin typeface="Arial"/>
                <a:ea typeface="+mn-ea"/>
                <a:cs typeface="+mn-cs"/>
              </a:rPr>
              <a:t>il ne doit pas être enregistré</a:t>
            </a:r>
          </a:p>
          <a:p>
            <a:pPr marL="457189" marR="0" lvl="0" indent="-457189" algn="l" defTabSz="609585" rtl="0" eaLnBrk="1" fontAlgn="auto" latinLnBrk="0" hangingPunct="1">
              <a:lnSpc>
                <a:spcPct val="100000"/>
              </a:lnSpc>
              <a:spcBef>
                <a:spcPts val="0"/>
              </a:spcBef>
              <a:spcAft>
                <a:spcPts val="0"/>
              </a:spcAft>
              <a:buClr>
                <a:srgbClr val="0072BC"/>
              </a:buClr>
              <a:buSzTx/>
              <a:buFont typeface="Calibri" panose="020F0502020204030204" pitchFamily="34" charset="0"/>
              <a:buChar char="•"/>
              <a:tabLst/>
              <a:defRPr/>
            </a:pPr>
            <a:endParaRPr kumimoji="0" lang="fr-FR" sz="24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l" defTabSz="609585" rtl="0" eaLnBrk="1" fontAlgn="auto" latinLnBrk="0" hangingPunct="1">
              <a:lnSpc>
                <a:spcPct val="100000"/>
              </a:lnSpc>
              <a:spcBef>
                <a:spcPts val="0"/>
              </a:spcBef>
              <a:spcAft>
                <a:spcPts val="0"/>
              </a:spcAft>
              <a:buClr>
                <a:srgbClr val="0072BC"/>
              </a:buClr>
              <a:buSzTx/>
              <a:buNone/>
              <a:tabLst/>
              <a:defRPr/>
            </a:pPr>
            <a:endParaRPr kumimoji="0" lang="fr-FR" sz="2400" b="0" i="0" u="none" strike="noStrike" kern="1200" cap="none" spc="0" normalizeH="0" baseline="0" noProof="0" dirty="0">
              <a:ln>
                <a:noFill/>
              </a:ln>
              <a:solidFill>
                <a:prstClr val="black"/>
              </a:solidFill>
              <a:effectLst/>
              <a:uLnTx/>
              <a:uFillTx/>
              <a:latin typeface="Arial"/>
              <a:ea typeface="+mn-ea"/>
              <a:cs typeface="+mn-cs"/>
            </a:endParaRPr>
          </a:p>
          <a:p>
            <a:pPr marL="457189" marR="0" lvl="0" indent="-457189" algn="l" defTabSz="609585" rtl="0" eaLnBrk="1" fontAlgn="auto" latinLnBrk="0" hangingPunct="1">
              <a:lnSpc>
                <a:spcPct val="100000"/>
              </a:lnSpc>
              <a:spcBef>
                <a:spcPts val="0"/>
              </a:spcBef>
              <a:spcAft>
                <a:spcPts val="0"/>
              </a:spcAft>
              <a:buClr>
                <a:srgbClr val="0072BC"/>
              </a:buClr>
              <a:buSzTx/>
              <a:buFont typeface="Calibri" panose="020F0502020204030204" pitchFamily="34" charset="0"/>
              <a:buChar char="•"/>
              <a:tabLst/>
              <a:defRPr/>
            </a:pPr>
            <a:r>
              <a:rPr kumimoji="0" lang="fr-FR" sz="2400" b="1" i="0" u="sng" strike="noStrike" kern="1200" cap="none" spc="0" normalizeH="0" baseline="0" noProof="0" dirty="0">
                <a:ln>
                  <a:noFill/>
                </a:ln>
                <a:solidFill>
                  <a:prstClr val="black"/>
                </a:solidFill>
                <a:effectLst/>
                <a:uLnTx/>
                <a:uFillTx/>
                <a:latin typeface="Arial"/>
                <a:ea typeface="+mn-ea"/>
                <a:cs typeface="+mn-cs"/>
              </a:rPr>
              <a:t>Avant de démarrer l’entretien </a:t>
            </a:r>
            <a:r>
              <a:rPr kumimoji="0" lang="fr-FR" sz="2400" b="0" i="0" u="none" strike="noStrike" kern="1200" cap="none" spc="0" normalizeH="0" baseline="0" noProof="0" dirty="0">
                <a:ln>
                  <a:noFill/>
                </a:ln>
                <a:solidFill>
                  <a:prstClr val="black"/>
                </a:solidFill>
                <a:effectLst/>
                <a:uLnTx/>
                <a:uFillTx/>
                <a:latin typeface="Arial"/>
                <a:ea typeface="+mn-ea"/>
                <a:cs typeface="+mn-cs"/>
              </a:rPr>
              <a:t>sur les questions de consommation alimentaire du ménage, les enquêteurs doivent </a:t>
            </a:r>
            <a:r>
              <a:rPr kumimoji="0" lang="fr-FR" sz="2400" b="1" i="0" u="none" strike="noStrike" kern="1200" cap="none" spc="0" normalizeH="0" baseline="0" noProof="0" dirty="0">
                <a:ln>
                  <a:noFill/>
                </a:ln>
                <a:solidFill>
                  <a:prstClr val="black"/>
                </a:solidFill>
                <a:effectLst/>
                <a:uLnTx/>
                <a:uFillTx/>
                <a:latin typeface="Arial"/>
                <a:ea typeface="+mn-ea"/>
                <a:cs typeface="+mn-cs"/>
              </a:rPr>
              <a:t>donner au répondant des exemples spécifiques de quantités de nourriture considérées comme trop petites pour être comptabilisées</a:t>
            </a:r>
            <a:r>
              <a:rPr kumimoji="0" lang="fr-FR" sz="2400" b="0" i="0" u="none" strike="noStrike" kern="1200" cap="none" spc="0" normalizeH="0" baseline="0" noProof="0" dirty="0">
                <a:ln>
                  <a:noFill/>
                </a:ln>
                <a:solidFill>
                  <a:prstClr val="black"/>
                </a:solidFill>
                <a:effectLst/>
                <a:uLnTx/>
                <a:uFillTx/>
                <a:latin typeface="Arial"/>
                <a:ea typeface="+mn-ea"/>
                <a:cs typeface="+mn-cs"/>
              </a:rPr>
              <a:t> au sein des différents groupes d’aliments</a:t>
            </a:r>
          </a:p>
        </p:txBody>
      </p:sp>
    </p:spTree>
    <p:extLst>
      <p:ext uri="{BB962C8B-B14F-4D97-AF65-F5344CB8AC3E}">
        <p14:creationId xmlns:p14="http://schemas.microsoft.com/office/powerpoint/2010/main" val="2873448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791" y="408257"/>
            <a:ext cx="11672416" cy="824716"/>
          </a:xfrm>
        </p:spPr>
        <p:txBody>
          <a:bodyPr>
            <a:normAutofit fontScale="90000"/>
          </a:bodyPr>
          <a:lstStyle/>
          <a:p>
            <a:r>
              <a:rPr lang="fr-FR" dirty="0"/>
              <a:t>Section FS3 : Score de consommation alimentaire - Petites Quantités (2/2)</a:t>
            </a:r>
          </a:p>
        </p:txBody>
      </p:sp>
      <p:pic>
        <p:nvPicPr>
          <p:cNvPr id="6" name="Image 5">
            <a:extLst>
              <a:ext uri="{FF2B5EF4-FFF2-40B4-BE49-F238E27FC236}">
                <a16:creationId xmlns:a16="http://schemas.microsoft.com/office/drawing/2014/main" id="{9AE104E6-68A0-4B9E-B124-B3CF77A8BBD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915482" y="1332248"/>
            <a:ext cx="7738240" cy="5244398"/>
          </a:xfrm>
          <a:prstGeom prst="rect">
            <a:avLst/>
          </a:prstGeom>
        </p:spPr>
      </p:pic>
    </p:spTree>
    <p:extLst>
      <p:ext uri="{BB962C8B-B14F-4D97-AF65-F5344CB8AC3E}">
        <p14:creationId xmlns:p14="http://schemas.microsoft.com/office/powerpoint/2010/main" val="51513913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fr-FR" altLang="fr-FR" dirty="0"/>
              <a:t>Section FS3 : Score de Consommation Alimentaire (2/10)</a:t>
            </a:r>
            <a:endParaRPr lang="fr-FR" dirty="0"/>
          </a:p>
        </p:txBody>
      </p:sp>
      <p:pic>
        <p:nvPicPr>
          <p:cNvPr id="5" name="Image 4">
            <a:extLst>
              <a:ext uri="{FF2B5EF4-FFF2-40B4-BE49-F238E27FC236}">
                <a16:creationId xmlns:a16="http://schemas.microsoft.com/office/drawing/2014/main" id="{42EBF5A0-E721-422E-86E0-2275ABDD0A2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47283" y="1581499"/>
            <a:ext cx="7497433" cy="4439954"/>
          </a:xfrm>
          <a:prstGeom prst="rect">
            <a:avLst/>
          </a:prstGeom>
        </p:spPr>
      </p:pic>
    </p:spTree>
    <p:extLst>
      <p:ext uri="{BB962C8B-B14F-4D97-AF65-F5344CB8AC3E}">
        <p14:creationId xmlns:p14="http://schemas.microsoft.com/office/powerpoint/2010/main" val="296262308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fr-FR" altLang="fr-FR" dirty="0"/>
              <a:t>Section FS3 : Score de Consommation Alimentaire (3/10)</a:t>
            </a:r>
            <a:endParaRPr lang="fr-FR" dirty="0"/>
          </a:p>
        </p:txBody>
      </p:sp>
      <p:pic>
        <p:nvPicPr>
          <p:cNvPr id="4" name="Image 3">
            <a:extLst>
              <a:ext uri="{FF2B5EF4-FFF2-40B4-BE49-F238E27FC236}">
                <a16:creationId xmlns:a16="http://schemas.microsoft.com/office/drawing/2014/main" id="{3487D791-5A9B-414A-8B67-3CA0E9247EA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2655"/>
          <a:stretch/>
        </p:blipFill>
        <p:spPr>
          <a:xfrm>
            <a:off x="2107363" y="1457286"/>
            <a:ext cx="7977273" cy="4314154"/>
          </a:xfrm>
          <a:prstGeom prst="rect">
            <a:avLst/>
          </a:prstGeom>
        </p:spPr>
      </p:pic>
    </p:spTree>
    <p:extLst>
      <p:ext uri="{BB962C8B-B14F-4D97-AF65-F5344CB8AC3E}">
        <p14:creationId xmlns:p14="http://schemas.microsoft.com/office/powerpoint/2010/main" val="11483984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fr-FR" altLang="fr-FR" dirty="0"/>
              <a:t>Section FS3 : Score de Consommation Alimentaire (4/10)</a:t>
            </a:r>
            <a:endParaRPr lang="fr-FR" dirty="0"/>
          </a:p>
        </p:txBody>
      </p:sp>
      <p:pic>
        <p:nvPicPr>
          <p:cNvPr id="5" name="Image 4">
            <a:extLst>
              <a:ext uri="{FF2B5EF4-FFF2-40B4-BE49-F238E27FC236}">
                <a16:creationId xmlns:a16="http://schemas.microsoft.com/office/drawing/2014/main" id="{A6522483-E07E-4E1A-8E9A-4D1666CA39E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2319"/>
          <a:stretch/>
        </p:blipFill>
        <p:spPr>
          <a:xfrm>
            <a:off x="2710405" y="1534981"/>
            <a:ext cx="6771190" cy="4236335"/>
          </a:xfrm>
          <a:prstGeom prst="rect">
            <a:avLst/>
          </a:prstGeom>
        </p:spPr>
      </p:pic>
    </p:spTree>
    <p:extLst>
      <p:ext uri="{BB962C8B-B14F-4D97-AF65-F5344CB8AC3E}">
        <p14:creationId xmlns:p14="http://schemas.microsoft.com/office/powerpoint/2010/main" val="20362350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fr-FR" altLang="fr-FR" dirty="0"/>
              <a:t>Section FS3 : Score de Consommation Alimentaire (5/10)</a:t>
            </a:r>
            <a:endParaRPr lang="fr-FR" dirty="0"/>
          </a:p>
        </p:txBody>
      </p:sp>
      <p:pic>
        <p:nvPicPr>
          <p:cNvPr id="4" name="Image 3">
            <a:extLst>
              <a:ext uri="{FF2B5EF4-FFF2-40B4-BE49-F238E27FC236}">
                <a16:creationId xmlns:a16="http://schemas.microsoft.com/office/drawing/2014/main" id="{53DCF007-282F-4279-A5AD-5555ED018C62}"/>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2374"/>
          <a:stretch/>
        </p:blipFill>
        <p:spPr>
          <a:xfrm>
            <a:off x="2087966" y="1682751"/>
            <a:ext cx="8016068" cy="3492497"/>
          </a:xfrm>
          <a:prstGeom prst="rect">
            <a:avLst/>
          </a:prstGeom>
        </p:spPr>
      </p:pic>
    </p:spTree>
    <p:extLst>
      <p:ext uri="{BB962C8B-B14F-4D97-AF65-F5344CB8AC3E}">
        <p14:creationId xmlns:p14="http://schemas.microsoft.com/office/powerpoint/2010/main" val="23081607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8712" y="272466"/>
            <a:ext cx="11672416" cy="782612"/>
          </a:xfrm>
        </p:spPr>
        <p:txBody>
          <a:bodyPr rtlCol="0">
            <a:normAutofit/>
          </a:bodyPr>
          <a:lstStyle/>
          <a:p>
            <a:pPr>
              <a:defRPr/>
            </a:pPr>
            <a:r>
              <a:rPr lang="fr-FR" dirty="0"/>
              <a:t>Consentement Verbal</a:t>
            </a:r>
          </a:p>
        </p:txBody>
      </p:sp>
      <p:sp>
        <p:nvSpPr>
          <p:cNvPr id="3" name="Content Placeholder 2"/>
          <p:cNvSpPr>
            <a:spLocks noGrp="1"/>
          </p:cNvSpPr>
          <p:nvPr>
            <p:ph idx="1"/>
          </p:nvPr>
        </p:nvSpPr>
        <p:spPr>
          <a:xfrm>
            <a:off x="278712" y="1055078"/>
            <a:ext cx="11887199" cy="5181599"/>
          </a:xfrm>
        </p:spPr>
        <p:txBody>
          <a:bodyPr rtlCol="0">
            <a:noAutofit/>
          </a:bodyPr>
          <a:lstStyle/>
          <a:p>
            <a:pPr marL="0" indent="0">
              <a:lnSpc>
                <a:spcPct val="100000"/>
              </a:lnSpc>
              <a:spcBef>
                <a:spcPts val="0"/>
              </a:spcBef>
              <a:spcAft>
                <a:spcPts val="0"/>
              </a:spcAft>
              <a:buNone/>
              <a:defRPr/>
            </a:pPr>
            <a:r>
              <a:rPr lang="fr-FR" sz="1800" dirty="0"/>
              <a:t>Bonjour Mr/Mme, je m’appelle …………………….. et je travaille pour (</a:t>
            </a:r>
            <a:r>
              <a:rPr lang="fr-FR" sz="1800" dirty="0">
                <a:solidFill>
                  <a:srgbClr val="FF0000"/>
                </a:solidFill>
              </a:rPr>
              <a:t>organisation/institution</a:t>
            </a:r>
            <a:r>
              <a:rPr lang="fr-FR" sz="1800" dirty="0"/>
              <a:t>). Nous souhaiterions inviter votre ménage à participer à une enquête permettant d’évaluer l’état nutritionnel et de santé des personnes résidant dans ce camp. Les organisations humanitaires telles que le HCR, (</a:t>
            </a:r>
            <a:r>
              <a:rPr lang="fr-FR" sz="1800" dirty="0">
                <a:solidFill>
                  <a:srgbClr val="FF0000"/>
                </a:solidFill>
              </a:rPr>
              <a:t>partenaires</a:t>
            </a:r>
            <a:r>
              <a:rPr lang="fr-FR" sz="1800" dirty="0"/>
              <a:t>)</a:t>
            </a:r>
            <a:r>
              <a:rPr lang="fr-FR" sz="1800" dirty="0">
                <a:solidFill>
                  <a:srgbClr val="FF0000"/>
                </a:solidFill>
              </a:rPr>
              <a:t> </a:t>
            </a:r>
            <a:r>
              <a:rPr lang="fr-FR" sz="1800" dirty="0"/>
              <a:t>soutiennent cette enquête nutritionnelle. Votre participation à cette enquête est libre et vous pouvez donc décider de ne pas en faire partie. Si vous participez, vous êtes libre de cesser d’y prendre part à tout moment et ce quelle que soit la raison. Si vous ne participez pas à cette enquête, ou si vous cessez d’y participer, il n’y aura aucune conséquence sur la façon dont vous ou votre ménage êtes pris en charge ou sur l’aide dont vous bénéficiez. Si vous acceptez de participer, nous vous poserons quelques questions sur votre famille et prendrons les mesures de tous les enfants âgés de 6 à 59 mois et des femmes âgées de 15 à 49 ans faisant partie de votre ménage. En plus de cela, nous prélèverons une petite quantité de sang prise au bout du doigt des enfants et des femmes non-enceintes afin d’évaluer s’ils souffrent d’anémie. Avant de commencer à vous poser des questions ou à prendre des mesures, nous vous demanderons votre consentement verbal à participer à l’enquête. Soyer assuré(e) que toute information que vous fournirez restera strictement confidentielle. Vous pouvez me poser toutes les questions que vous souhaitez au sujet de cette enquête avant de décider de votre participation. Si vous ne comprenez pas les informations suscitées, ou si vous n’êtes pas satisfait(e) des réponses apportées à vos questions, ne donnez pas votre consentement à participer à cette enquête. Merci.        </a:t>
            </a:r>
          </a:p>
          <a:p>
            <a:pPr marL="0" indent="0">
              <a:lnSpc>
                <a:spcPct val="100000"/>
              </a:lnSpc>
              <a:spcBef>
                <a:spcPts val="600"/>
              </a:spcBef>
              <a:spcAft>
                <a:spcPts val="0"/>
              </a:spcAft>
              <a:buNone/>
              <a:defRPr/>
            </a:pPr>
            <a:r>
              <a:rPr lang="fr-FR" sz="2400" dirty="0">
                <a:sym typeface="Wingdings" panose="05000000000000000000" pitchFamily="2" charset="2"/>
              </a:rPr>
              <a:t> </a:t>
            </a:r>
            <a:r>
              <a:rPr lang="fr-FR" sz="2400" b="1" dirty="0">
                <a:sym typeface="Wingdings" panose="05000000000000000000" pitchFamily="2" charset="2"/>
              </a:rPr>
              <a:t>Consentement donné    </a:t>
            </a:r>
            <a:r>
              <a:rPr lang="fr-FR" sz="2400" dirty="0">
                <a:sym typeface="Wingdings" panose="05000000000000000000" pitchFamily="2" charset="2"/>
              </a:rPr>
              <a:t>1- Oui   2- Non   3- Absent</a:t>
            </a:r>
            <a:endParaRPr lang="fr-FR" sz="2600" dirty="0"/>
          </a:p>
        </p:txBody>
      </p:sp>
    </p:spTree>
    <p:extLst>
      <p:ext uri="{BB962C8B-B14F-4D97-AF65-F5344CB8AC3E}">
        <p14:creationId xmlns:p14="http://schemas.microsoft.com/office/powerpoint/2010/main" val="24213885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fr-FR" altLang="fr-FR" dirty="0"/>
              <a:t>Section FS3 : Score de Consommation Alimentaire (6/10)</a:t>
            </a:r>
            <a:endParaRPr lang="fr-FR" dirty="0"/>
          </a:p>
        </p:txBody>
      </p:sp>
      <p:pic>
        <p:nvPicPr>
          <p:cNvPr id="5" name="Image 4">
            <a:extLst>
              <a:ext uri="{FF2B5EF4-FFF2-40B4-BE49-F238E27FC236}">
                <a16:creationId xmlns:a16="http://schemas.microsoft.com/office/drawing/2014/main" id="{EB667533-ADC9-4A05-A298-D3B401BE916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2566"/>
          <a:stretch/>
        </p:blipFill>
        <p:spPr>
          <a:xfrm>
            <a:off x="2521210" y="1441345"/>
            <a:ext cx="7149580" cy="5238598"/>
          </a:xfrm>
          <a:prstGeom prst="rect">
            <a:avLst/>
          </a:prstGeom>
        </p:spPr>
      </p:pic>
    </p:spTree>
    <p:extLst>
      <p:ext uri="{BB962C8B-B14F-4D97-AF65-F5344CB8AC3E}">
        <p14:creationId xmlns:p14="http://schemas.microsoft.com/office/powerpoint/2010/main" val="35290869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fr-FR" altLang="fr-FR" dirty="0"/>
              <a:t>Section FS3 : Score de Consommation Alimentaire (7/10)</a:t>
            </a:r>
            <a:endParaRPr lang="fr-FR" dirty="0"/>
          </a:p>
        </p:txBody>
      </p:sp>
      <p:pic>
        <p:nvPicPr>
          <p:cNvPr id="4" name="Image 3">
            <a:extLst>
              <a:ext uri="{FF2B5EF4-FFF2-40B4-BE49-F238E27FC236}">
                <a16:creationId xmlns:a16="http://schemas.microsoft.com/office/drawing/2014/main" id="{F7432136-727C-4B99-97BD-6B0AF537984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036423" y="1541214"/>
            <a:ext cx="8119154" cy="3775571"/>
          </a:xfrm>
          <a:prstGeom prst="rect">
            <a:avLst/>
          </a:prstGeom>
        </p:spPr>
      </p:pic>
    </p:spTree>
    <p:extLst>
      <p:ext uri="{BB962C8B-B14F-4D97-AF65-F5344CB8AC3E}">
        <p14:creationId xmlns:p14="http://schemas.microsoft.com/office/powerpoint/2010/main" val="250044069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fr-FR" altLang="fr-FR" dirty="0"/>
              <a:t>Section FS3 : Score de Consommation Alimentaire (8/10)</a:t>
            </a:r>
            <a:endParaRPr lang="fr-FR" dirty="0"/>
          </a:p>
        </p:txBody>
      </p:sp>
      <p:pic>
        <p:nvPicPr>
          <p:cNvPr id="5" name="Image 4">
            <a:extLst>
              <a:ext uri="{FF2B5EF4-FFF2-40B4-BE49-F238E27FC236}">
                <a16:creationId xmlns:a16="http://schemas.microsoft.com/office/drawing/2014/main" id="{05312899-C4B1-4445-9025-7FC5126BC3F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139461" y="1512277"/>
            <a:ext cx="7913077" cy="4281780"/>
          </a:xfrm>
          <a:prstGeom prst="rect">
            <a:avLst/>
          </a:prstGeom>
        </p:spPr>
      </p:pic>
    </p:spTree>
    <p:extLst>
      <p:ext uri="{BB962C8B-B14F-4D97-AF65-F5344CB8AC3E}">
        <p14:creationId xmlns:p14="http://schemas.microsoft.com/office/powerpoint/2010/main" val="44237724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fr-FR" altLang="fr-FR" dirty="0"/>
              <a:t>Section FS3 : Score de Consommation Alimentaire (9/10)</a:t>
            </a:r>
            <a:endParaRPr lang="fr-FR" dirty="0"/>
          </a:p>
        </p:txBody>
      </p:sp>
      <p:pic>
        <p:nvPicPr>
          <p:cNvPr id="4" name="Image 3">
            <a:extLst>
              <a:ext uri="{FF2B5EF4-FFF2-40B4-BE49-F238E27FC236}">
                <a16:creationId xmlns:a16="http://schemas.microsoft.com/office/drawing/2014/main" id="{8DE1A3CE-7475-4AA1-A7C5-A9411B07960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799492" y="1455741"/>
            <a:ext cx="8593016" cy="3946517"/>
          </a:xfrm>
          <a:prstGeom prst="rect">
            <a:avLst/>
          </a:prstGeom>
        </p:spPr>
      </p:pic>
    </p:spTree>
    <p:extLst>
      <p:ext uri="{BB962C8B-B14F-4D97-AF65-F5344CB8AC3E}">
        <p14:creationId xmlns:p14="http://schemas.microsoft.com/office/powerpoint/2010/main" val="410610621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fr-FR" altLang="fr-FR" dirty="0"/>
              <a:t>Section FS3 : Score de Consommation Alimentaire (10/10)</a:t>
            </a:r>
            <a:endParaRPr lang="fr-FR" dirty="0"/>
          </a:p>
        </p:txBody>
      </p:sp>
      <p:pic>
        <p:nvPicPr>
          <p:cNvPr id="5" name="Image 4">
            <a:extLst>
              <a:ext uri="{FF2B5EF4-FFF2-40B4-BE49-F238E27FC236}">
                <a16:creationId xmlns:a16="http://schemas.microsoft.com/office/drawing/2014/main" id="{7EE4011B-7B72-4C38-962E-7FF342FA781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670538" y="1430215"/>
            <a:ext cx="8850923" cy="4255477"/>
          </a:xfrm>
          <a:prstGeom prst="rect">
            <a:avLst/>
          </a:prstGeom>
        </p:spPr>
      </p:pic>
    </p:spTree>
    <p:extLst>
      <p:ext uri="{BB962C8B-B14F-4D97-AF65-F5344CB8AC3E}">
        <p14:creationId xmlns:p14="http://schemas.microsoft.com/office/powerpoint/2010/main" val="197754229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98720" y="2747962"/>
            <a:ext cx="11594559" cy="1362075"/>
          </a:xfrm>
        </p:spPr>
        <p:txBody>
          <a:bodyPr/>
          <a:lstStyle/>
          <a:p>
            <a:r>
              <a:rPr lang="fr-FR" dirty="0"/>
              <a:t>Exercice : Jeux de rôles</a:t>
            </a:r>
          </a:p>
        </p:txBody>
      </p:sp>
    </p:spTree>
    <p:extLst>
      <p:ext uri="{BB962C8B-B14F-4D97-AF65-F5344CB8AC3E}">
        <p14:creationId xmlns:p14="http://schemas.microsoft.com/office/powerpoint/2010/main" val="72214249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98720" y="2747962"/>
            <a:ext cx="11594559" cy="1362075"/>
          </a:xfrm>
        </p:spPr>
        <p:txBody>
          <a:bodyPr>
            <a:normAutofit fontScale="90000"/>
          </a:bodyPr>
          <a:lstStyle/>
          <a:p>
            <a:r>
              <a:rPr lang="fr-FR" dirty="0"/>
              <a:t>Questionnaire Couverture en provision de moustiquaires</a:t>
            </a:r>
          </a:p>
        </p:txBody>
      </p:sp>
    </p:spTree>
    <p:extLst>
      <p:ext uri="{BB962C8B-B14F-4D97-AF65-F5344CB8AC3E}">
        <p14:creationId xmlns:p14="http://schemas.microsoft.com/office/powerpoint/2010/main" val="311332229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541" y="154354"/>
            <a:ext cx="11732916" cy="836245"/>
          </a:xfrm>
        </p:spPr>
        <p:txBody>
          <a:bodyPr rtlCol="0">
            <a:normAutofit fontScale="90000"/>
          </a:bodyPr>
          <a:lstStyle/>
          <a:p>
            <a:pPr>
              <a:defRPr/>
            </a:pPr>
            <a:r>
              <a:rPr lang="fr-FR" altLang="fr-FR" dirty="0"/>
              <a:t>Section TN1 : Généralités sur le ménage (1/4)</a:t>
            </a:r>
            <a:endParaRPr lang="fr-FR" dirty="0"/>
          </a:p>
        </p:txBody>
      </p:sp>
      <p:pic>
        <p:nvPicPr>
          <p:cNvPr id="4" name="Image 3">
            <a:extLst>
              <a:ext uri="{FF2B5EF4-FFF2-40B4-BE49-F238E27FC236}">
                <a16:creationId xmlns:a16="http://schemas.microsoft.com/office/drawing/2014/main" id="{15091865-5556-449A-967D-1BD49706810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662895" y="1541467"/>
            <a:ext cx="8866207" cy="3775066"/>
          </a:xfrm>
          <a:prstGeom prst="rect">
            <a:avLst/>
          </a:prstGeom>
        </p:spPr>
      </p:pic>
    </p:spTree>
    <p:extLst>
      <p:ext uri="{BB962C8B-B14F-4D97-AF65-F5344CB8AC3E}">
        <p14:creationId xmlns:p14="http://schemas.microsoft.com/office/powerpoint/2010/main" val="21632012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541" y="154354"/>
            <a:ext cx="11732916" cy="836245"/>
          </a:xfrm>
        </p:spPr>
        <p:txBody>
          <a:bodyPr rtlCol="0">
            <a:normAutofit fontScale="90000"/>
          </a:bodyPr>
          <a:lstStyle/>
          <a:p>
            <a:pPr>
              <a:defRPr/>
            </a:pPr>
            <a:r>
              <a:rPr lang="fr-FR" altLang="fr-FR" dirty="0"/>
              <a:t>Section TN1 : Généralités sur le ménage (2/4)</a:t>
            </a:r>
            <a:endParaRPr lang="fr-FR" dirty="0"/>
          </a:p>
        </p:txBody>
      </p:sp>
      <p:pic>
        <p:nvPicPr>
          <p:cNvPr id="5" name="Image 4">
            <a:extLst>
              <a:ext uri="{FF2B5EF4-FFF2-40B4-BE49-F238E27FC236}">
                <a16:creationId xmlns:a16="http://schemas.microsoft.com/office/drawing/2014/main" id="{23FA9328-E20C-4B1D-B138-C2B475D84BA3}"/>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893"/>
          <a:stretch/>
        </p:blipFill>
        <p:spPr>
          <a:xfrm>
            <a:off x="2185886" y="1289538"/>
            <a:ext cx="7820227" cy="4495439"/>
          </a:xfrm>
          <a:prstGeom prst="rect">
            <a:avLst/>
          </a:prstGeom>
        </p:spPr>
      </p:pic>
    </p:spTree>
    <p:extLst>
      <p:ext uri="{BB962C8B-B14F-4D97-AF65-F5344CB8AC3E}">
        <p14:creationId xmlns:p14="http://schemas.microsoft.com/office/powerpoint/2010/main" val="369376732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541" y="154354"/>
            <a:ext cx="11732916" cy="836245"/>
          </a:xfrm>
        </p:spPr>
        <p:txBody>
          <a:bodyPr rtlCol="0">
            <a:normAutofit fontScale="90000"/>
          </a:bodyPr>
          <a:lstStyle/>
          <a:p>
            <a:pPr>
              <a:defRPr/>
            </a:pPr>
            <a:r>
              <a:rPr lang="fr-FR" altLang="fr-FR" dirty="0"/>
              <a:t>Section TN1 : Généralités sur le ménage (3/4)</a:t>
            </a:r>
            <a:endParaRPr lang="fr-FR" dirty="0"/>
          </a:p>
        </p:txBody>
      </p:sp>
      <p:pic>
        <p:nvPicPr>
          <p:cNvPr id="4" name="Image 3">
            <a:extLst>
              <a:ext uri="{FF2B5EF4-FFF2-40B4-BE49-F238E27FC236}">
                <a16:creationId xmlns:a16="http://schemas.microsoft.com/office/drawing/2014/main" id="{BC60DC76-9A6F-45AB-89F3-55EF08967D3E}"/>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625217" y="2302503"/>
            <a:ext cx="8941566" cy="2252994"/>
          </a:xfrm>
          <a:prstGeom prst="rect">
            <a:avLst/>
          </a:prstGeom>
        </p:spPr>
      </p:pic>
    </p:spTree>
    <p:extLst>
      <p:ext uri="{BB962C8B-B14F-4D97-AF65-F5344CB8AC3E}">
        <p14:creationId xmlns:p14="http://schemas.microsoft.com/office/powerpoint/2010/main" val="32823269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196254"/>
            <a:ext cx="11672416" cy="836245"/>
          </a:xfrm>
        </p:spPr>
        <p:txBody>
          <a:bodyPr rtlCol="0">
            <a:normAutofit/>
          </a:bodyPr>
          <a:lstStyle/>
          <a:p>
            <a:pPr>
              <a:defRPr/>
            </a:pPr>
            <a:r>
              <a:rPr lang="fr-FR" altLang="fr-FR" dirty="0"/>
              <a:t>Section Identification (1/2)</a:t>
            </a:r>
            <a:endParaRPr lang="fr-FR" dirty="0"/>
          </a:p>
        </p:txBody>
      </p:sp>
      <p:sp>
        <p:nvSpPr>
          <p:cNvPr id="3" name="Content Placeholder 2"/>
          <p:cNvSpPr>
            <a:spLocks noGrp="1"/>
          </p:cNvSpPr>
          <p:nvPr>
            <p:ph idx="1"/>
          </p:nvPr>
        </p:nvSpPr>
        <p:spPr>
          <a:xfrm>
            <a:off x="388916" y="1316524"/>
            <a:ext cx="6492530" cy="4302108"/>
          </a:xfrm>
        </p:spPr>
        <p:txBody>
          <a:bodyPr numCol="1" rtlCol="0">
            <a:noAutofit/>
          </a:bodyPr>
          <a:lstStyle/>
          <a:p>
            <a:pPr>
              <a:lnSpc>
                <a:spcPct val="134000"/>
              </a:lnSpc>
              <a:spcBef>
                <a:spcPts val="0"/>
              </a:spcBef>
              <a:spcAft>
                <a:spcPts val="0"/>
              </a:spcAft>
              <a:buFont typeface="Arial" panose="020B0604020202020204" pitchFamily="34" charset="0"/>
              <a:buChar char="•"/>
              <a:defRPr/>
            </a:pPr>
            <a:r>
              <a:rPr lang="fr-FR" sz="2400" dirty="0">
                <a:sym typeface="Wingdings" panose="05000000000000000000" pitchFamily="2" charset="2"/>
              </a:rPr>
              <a:t>Nom du camp</a:t>
            </a:r>
          </a:p>
          <a:p>
            <a:pPr>
              <a:lnSpc>
                <a:spcPct val="134000"/>
              </a:lnSpc>
              <a:spcBef>
                <a:spcPts val="0"/>
              </a:spcBef>
              <a:spcAft>
                <a:spcPts val="0"/>
              </a:spcAft>
              <a:buFont typeface="Arial" panose="020B0604020202020204" pitchFamily="34" charset="0"/>
              <a:buChar char="•"/>
              <a:defRPr/>
            </a:pPr>
            <a:r>
              <a:rPr lang="fr-FR" sz="2400" dirty="0">
                <a:sym typeface="Wingdings" panose="05000000000000000000" pitchFamily="2" charset="2"/>
              </a:rPr>
              <a:t>Code / Numéro Section</a:t>
            </a:r>
          </a:p>
          <a:p>
            <a:pPr>
              <a:lnSpc>
                <a:spcPct val="134000"/>
              </a:lnSpc>
              <a:spcBef>
                <a:spcPts val="0"/>
              </a:spcBef>
              <a:spcAft>
                <a:spcPts val="0"/>
              </a:spcAft>
              <a:buFont typeface="Arial" panose="020B0604020202020204" pitchFamily="34" charset="0"/>
              <a:buChar char="•"/>
              <a:defRPr/>
            </a:pPr>
            <a:r>
              <a:rPr lang="fr-FR" sz="2400" dirty="0">
                <a:sym typeface="Wingdings" panose="05000000000000000000" pitchFamily="2" charset="2"/>
              </a:rPr>
              <a:t>Code / Numéro Zone</a:t>
            </a:r>
          </a:p>
          <a:p>
            <a:pPr>
              <a:lnSpc>
                <a:spcPct val="134000"/>
              </a:lnSpc>
              <a:spcBef>
                <a:spcPts val="0"/>
              </a:spcBef>
              <a:spcAft>
                <a:spcPts val="0"/>
              </a:spcAft>
              <a:buFont typeface="Arial" panose="020B0604020202020204" pitchFamily="34" charset="0"/>
              <a:buChar char="•"/>
              <a:defRPr/>
            </a:pPr>
            <a:r>
              <a:rPr lang="fr-FR" sz="2400" dirty="0">
                <a:sym typeface="Wingdings" panose="05000000000000000000" pitchFamily="2" charset="2"/>
              </a:rPr>
              <a:t>Code / Numéro Bloc</a:t>
            </a:r>
          </a:p>
          <a:p>
            <a:pPr>
              <a:lnSpc>
                <a:spcPct val="134000"/>
              </a:lnSpc>
              <a:spcBef>
                <a:spcPts val="0"/>
              </a:spcBef>
              <a:spcAft>
                <a:spcPts val="0"/>
              </a:spcAft>
              <a:buFont typeface="Arial" panose="020B0604020202020204" pitchFamily="34" charset="0"/>
              <a:buChar char="•"/>
              <a:defRPr/>
            </a:pPr>
            <a:r>
              <a:rPr lang="fr-FR" sz="2400" dirty="0">
                <a:sym typeface="Wingdings" panose="05000000000000000000" pitchFamily="2" charset="2"/>
              </a:rPr>
              <a:t>Date de l’entretien (JJ/MM/AAAA)</a:t>
            </a:r>
          </a:p>
          <a:p>
            <a:pPr>
              <a:lnSpc>
                <a:spcPct val="134000"/>
              </a:lnSpc>
              <a:spcBef>
                <a:spcPts val="0"/>
              </a:spcBef>
              <a:spcAft>
                <a:spcPts val="0"/>
              </a:spcAft>
              <a:buFont typeface="Arial" panose="020B0604020202020204" pitchFamily="34" charset="0"/>
              <a:buChar char="•"/>
              <a:defRPr/>
            </a:pPr>
            <a:r>
              <a:rPr lang="fr-FR" sz="2400" dirty="0">
                <a:sym typeface="Wingdings" panose="05000000000000000000" pitchFamily="2" charset="2"/>
              </a:rPr>
              <a:t>Numéro Grappe </a:t>
            </a:r>
            <a:r>
              <a:rPr lang="fr-FR" sz="2400" i="1" dirty="0">
                <a:sym typeface="Wingdings" panose="05000000000000000000" pitchFamily="2" charset="2"/>
              </a:rPr>
              <a:t>(Ex: 101-132; 201-234; 301-332)</a:t>
            </a:r>
          </a:p>
          <a:p>
            <a:pPr>
              <a:lnSpc>
                <a:spcPct val="134000"/>
              </a:lnSpc>
              <a:spcBef>
                <a:spcPts val="0"/>
              </a:spcBef>
              <a:spcAft>
                <a:spcPts val="0"/>
              </a:spcAft>
              <a:buFont typeface="Arial" panose="020B0604020202020204" pitchFamily="34" charset="0"/>
              <a:buChar char="•"/>
              <a:defRPr/>
            </a:pPr>
            <a:r>
              <a:rPr lang="fr-FR" sz="2400" dirty="0">
                <a:sym typeface="Wingdings" panose="05000000000000000000" pitchFamily="2" charset="2"/>
              </a:rPr>
              <a:t>Numéro Equipe </a:t>
            </a:r>
            <a:r>
              <a:rPr lang="fr-FR" sz="2400" i="1" dirty="0">
                <a:sym typeface="Wingdings" panose="05000000000000000000" pitchFamily="2" charset="2"/>
              </a:rPr>
              <a:t>(Ex: 1-6)</a:t>
            </a:r>
            <a:endParaRPr lang="fr-FR" sz="2400" b="1" i="1" u="sng" dirty="0">
              <a:sym typeface="Wingdings" panose="05000000000000000000" pitchFamily="2" charset="2"/>
            </a:endParaRPr>
          </a:p>
          <a:p>
            <a:pPr>
              <a:lnSpc>
                <a:spcPct val="134000"/>
              </a:lnSpc>
              <a:spcBef>
                <a:spcPts val="0"/>
              </a:spcBef>
              <a:spcAft>
                <a:spcPts val="0"/>
              </a:spcAft>
              <a:buFont typeface="Arial" panose="020B0604020202020204" pitchFamily="34" charset="0"/>
              <a:buChar char="•"/>
              <a:defRPr/>
            </a:pPr>
            <a:r>
              <a:rPr lang="fr-FR" sz="2400" dirty="0">
                <a:sym typeface="Wingdings" panose="05000000000000000000" pitchFamily="2" charset="2"/>
              </a:rPr>
              <a:t>Numéro MN </a:t>
            </a:r>
            <a:r>
              <a:rPr lang="fr-FR" sz="2400" i="1" dirty="0">
                <a:sym typeface="Wingdings" panose="05000000000000000000" pitchFamily="2" charset="2"/>
              </a:rPr>
              <a:t>(Ex: 01-12)</a:t>
            </a:r>
          </a:p>
        </p:txBody>
      </p:sp>
      <p:sp>
        <p:nvSpPr>
          <p:cNvPr id="4" name="ZoneTexte 3">
            <a:extLst>
              <a:ext uri="{FF2B5EF4-FFF2-40B4-BE49-F238E27FC236}">
                <a16:creationId xmlns:a16="http://schemas.microsoft.com/office/drawing/2014/main" id="{CF4EC164-E37A-4C9E-8FD5-AC20767E56F9}"/>
              </a:ext>
            </a:extLst>
          </p:cNvPr>
          <p:cNvSpPr txBox="1"/>
          <p:nvPr/>
        </p:nvSpPr>
        <p:spPr>
          <a:xfrm>
            <a:off x="7978805" y="1524598"/>
            <a:ext cx="3009900" cy="1815882"/>
          </a:xfrm>
          <a:prstGeom prst="rect">
            <a:avLst/>
          </a:prstGeom>
          <a:noFill/>
          <a:ln w="38100">
            <a:solidFill>
              <a:schemeClr val="bg2"/>
            </a:solidFill>
          </a:ln>
        </p:spPr>
        <p:txBody>
          <a:bodyPr wrap="square" rtlCol="0">
            <a:spAutoFit/>
          </a:bodyPr>
          <a:lstStyle/>
          <a:p>
            <a:r>
              <a:rPr lang="fr-FR" sz="2800" dirty="0">
                <a:sym typeface="Wingdings" panose="05000000000000000000" pitchFamily="2" charset="2"/>
              </a:rPr>
              <a:t> </a:t>
            </a:r>
            <a:r>
              <a:rPr lang="fr-FR" sz="2800" b="1" dirty="0">
                <a:sym typeface="Wingdings" panose="05000000000000000000" pitchFamily="2" charset="2"/>
              </a:rPr>
              <a:t>Ces variables sont absolument nécessaires</a:t>
            </a:r>
            <a:endParaRPr lang="en-GB" sz="2800" dirty="0"/>
          </a:p>
        </p:txBody>
      </p:sp>
      <p:graphicFrame>
        <p:nvGraphicFramePr>
          <p:cNvPr id="5" name="Tableau 4">
            <a:extLst>
              <a:ext uri="{FF2B5EF4-FFF2-40B4-BE49-F238E27FC236}">
                <a16:creationId xmlns:a16="http://schemas.microsoft.com/office/drawing/2014/main" id="{2DED70AB-AECF-4C0F-BE66-61A28E8A6754}"/>
              </a:ext>
            </a:extLst>
          </p:cNvPr>
          <p:cNvGraphicFramePr>
            <a:graphicFrameLocks noGrp="1"/>
          </p:cNvGraphicFramePr>
          <p:nvPr>
            <p:extLst>
              <p:ext uri="{D42A27DB-BD31-4B8C-83A1-F6EECF244321}">
                <p14:modId xmlns:p14="http://schemas.microsoft.com/office/powerpoint/2010/main" val="1697663730"/>
              </p:ext>
            </p:extLst>
          </p:nvPr>
        </p:nvGraphicFramePr>
        <p:xfrm>
          <a:off x="7252401" y="3832579"/>
          <a:ext cx="4550684" cy="1828800"/>
        </p:xfrm>
        <a:graphic>
          <a:graphicData uri="http://schemas.openxmlformats.org/drawingml/2006/table">
            <a:tbl>
              <a:tblPr firstRow="1" bandRow="1">
                <a:tableStyleId>{5C22544A-7EE6-4342-B048-85BDC9FD1C3A}</a:tableStyleId>
              </a:tblPr>
              <a:tblGrid>
                <a:gridCol w="2275342">
                  <a:extLst>
                    <a:ext uri="{9D8B030D-6E8A-4147-A177-3AD203B41FA5}">
                      <a16:colId xmlns:a16="http://schemas.microsoft.com/office/drawing/2014/main" val="20000"/>
                    </a:ext>
                  </a:extLst>
                </a:gridCol>
                <a:gridCol w="2275342">
                  <a:extLst>
                    <a:ext uri="{9D8B030D-6E8A-4147-A177-3AD203B41FA5}">
                      <a16:colId xmlns:a16="http://schemas.microsoft.com/office/drawing/2014/main" val="20002"/>
                    </a:ext>
                  </a:extLst>
                </a:gridCol>
              </a:tblGrid>
              <a:tr h="429811">
                <a:tc>
                  <a:txBody>
                    <a:bodyPr/>
                    <a:lstStyle/>
                    <a:p>
                      <a:endParaRPr lang="fr-FR" sz="2400" dirty="0"/>
                    </a:p>
                  </a:txBody>
                  <a:tcPr/>
                </a:tc>
                <a:tc>
                  <a:txBody>
                    <a:bodyPr/>
                    <a:lstStyle/>
                    <a:p>
                      <a:pPr algn="ctr"/>
                      <a:r>
                        <a:rPr lang="fr-FR" sz="2400" dirty="0"/>
                        <a:t>MN par jour</a:t>
                      </a:r>
                    </a:p>
                  </a:txBody>
                  <a:tcPr/>
                </a:tc>
                <a:extLst>
                  <a:ext uri="{0D108BD9-81ED-4DB2-BD59-A6C34878D82A}">
                    <a16:rowId xmlns:a16="http://schemas.microsoft.com/office/drawing/2014/main" val="10000"/>
                  </a:ext>
                </a:extLst>
              </a:tr>
              <a:tr h="429811">
                <a:tc>
                  <a:txBody>
                    <a:bodyPr/>
                    <a:lstStyle/>
                    <a:p>
                      <a:r>
                        <a:rPr lang="fr-FR" sz="2400" dirty="0"/>
                        <a:t>Camp AAA</a:t>
                      </a:r>
                    </a:p>
                  </a:txBody>
                  <a:tcPr/>
                </a:tc>
                <a:tc>
                  <a:txBody>
                    <a:bodyPr/>
                    <a:lstStyle/>
                    <a:p>
                      <a:pPr algn="ctr"/>
                      <a:r>
                        <a:rPr lang="fr-FR" sz="2400" dirty="0"/>
                        <a:t>8 MN</a:t>
                      </a:r>
                    </a:p>
                  </a:txBody>
                  <a:tcPr/>
                </a:tc>
                <a:extLst>
                  <a:ext uri="{0D108BD9-81ED-4DB2-BD59-A6C34878D82A}">
                    <a16:rowId xmlns:a16="http://schemas.microsoft.com/office/drawing/2014/main" val="10001"/>
                  </a:ext>
                </a:extLst>
              </a:tr>
              <a:tr h="429811">
                <a:tc>
                  <a:txBody>
                    <a:bodyPr/>
                    <a:lstStyle/>
                    <a:p>
                      <a:r>
                        <a:rPr lang="fr-FR" sz="2400" baseline="0" dirty="0"/>
                        <a:t>Camp BBB</a:t>
                      </a:r>
                      <a:endParaRPr lang="fr-FR" sz="2400" dirty="0"/>
                    </a:p>
                  </a:txBody>
                  <a:tcPr/>
                </a:tc>
                <a:tc>
                  <a:txBody>
                    <a:bodyPr/>
                    <a:lstStyle/>
                    <a:p>
                      <a:pPr algn="ctr"/>
                      <a:r>
                        <a:rPr lang="fr-FR" sz="2400" dirty="0"/>
                        <a:t>10 MN</a:t>
                      </a:r>
                    </a:p>
                  </a:txBody>
                  <a:tcPr/>
                </a:tc>
                <a:extLst>
                  <a:ext uri="{0D108BD9-81ED-4DB2-BD59-A6C34878D82A}">
                    <a16:rowId xmlns:a16="http://schemas.microsoft.com/office/drawing/2014/main" val="10002"/>
                  </a:ext>
                </a:extLst>
              </a:tr>
              <a:tr h="429811">
                <a:tc>
                  <a:txBody>
                    <a:bodyPr/>
                    <a:lstStyle/>
                    <a:p>
                      <a:r>
                        <a:rPr lang="fr-FR" sz="2400" dirty="0"/>
                        <a:t>Camp CCC</a:t>
                      </a:r>
                    </a:p>
                  </a:txBody>
                  <a:tcPr/>
                </a:tc>
                <a:tc>
                  <a:txBody>
                    <a:bodyPr/>
                    <a:lstStyle/>
                    <a:p>
                      <a:pPr algn="ctr"/>
                      <a:r>
                        <a:rPr lang="fr-FR" sz="2400" dirty="0"/>
                        <a:t>12 MN</a:t>
                      </a: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2532280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541" y="154354"/>
            <a:ext cx="11732916" cy="836245"/>
          </a:xfrm>
        </p:spPr>
        <p:txBody>
          <a:bodyPr rtlCol="0">
            <a:normAutofit fontScale="90000"/>
          </a:bodyPr>
          <a:lstStyle/>
          <a:p>
            <a:pPr>
              <a:defRPr/>
            </a:pPr>
            <a:r>
              <a:rPr lang="fr-FR" altLang="fr-FR" dirty="0"/>
              <a:t>Section TN1 : Généralités sur le ménage (4/4)</a:t>
            </a:r>
            <a:endParaRPr lang="fr-FR" dirty="0"/>
          </a:p>
        </p:txBody>
      </p:sp>
      <p:pic>
        <p:nvPicPr>
          <p:cNvPr id="5" name="Image 4">
            <a:extLst>
              <a:ext uri="{FF2B5EF4-FFF2-40B4-BE49-F238E27FC236}">
                <a16:creationId xmlns:a16="http://schemas.microsoft.com/office/drawing/2014/main" id="{97A0E5ED-82A6-43BB-9F8A-754CB9B72B7F}"/>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1682"/>
          <a:stretch/>
        </p:blipFill>
        <p:spPr>
          <a:xfrm>
            <a:off x="1945197" y="1252479"/>
            <a:ext cx="8301606" cy="4353042"/>
          </a:xfrm>
          <a:prstGeom prst="rect">
            <a:avLst/>
          </a:prstGeom>
        </p:spPr>
      </p:pic>
    </p:spTree>
    <p:extLst>
      <p:ext uri="{BB962C8B-B14F-4D97-AF65-F5344CB8AC3E}">
        <p14:creationId xmlns:p14="http://schemas.microsoft.com/office/powerpoint/2010/main" val="312273551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542" y="435708"/>
            <a:ext cx="11732916" cy="836245"/>
          </a:xfrm>
        </p:spPr>
        <p:txBody>
          <a:bodyPr rtlCol="0">
            <a:normAutofit fontScale="90000"/>
          </a:bodyPr>
          <a:lstStyle/>
          <a:p>
            <a:pPr>
              <a:defRPr/>
            </a:pPr>
            <a:r>
              <a:rPr lang="fr-FR" altLang="fr-FR" dirty="0"/>
              <a:t>Section TN2 : Observation des moustiquaires (1/2)</a:t>
            </a:r>
            <a:endParaRPr lang="fr-FR" dirty="0"/>
          </a:p>
        </p:txBody>
      </p:sp>
      <p:pic>
        <p:nvPicPr>
          <p:cNvPr id="4" name="Image 3">
            <a:extLst>
              <a:ext uri="{FF2B5EF4-FFF2-40B4-BE49-F238E27FC236}">
                <a16:creationId xmlns:a16="http://schemas.microsoft.com/office/drawing/2014/main" id="{CCE24901-D927-41DD-BDB1-607498D287A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234098" y="2308553"/>
            <a:ext cx="9723803" cy="2240893"/>
          </a:xfrm>
          <a:prstGeom prst="rect">
            <a:avLst/>
          </a:prstGeom>
        </p:spPr>
      </p:pic>
    </p:spTree>
    <p:extLst>
      <p:ext uri="{BB962C8B-B14F-4D97-AF65-F5344CB8AC3E}">
        <p14:creationId xmlns:p14="http://schemas.microsoft.com/office/powerpoint/2010/main" val="117353414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542" y="435708"/>
            <a:ext cx="11732916" cy="836245"/>
          </a:xfrm>
        </p:spPr>
        <p:txBody>
          <a:bodyPr rtlCol="0">
            <a:normAutofit fontScale="90000"/>
          </a:bodyPr>
          <a:lstStyle/>
          <a:p>
            <a:pPr>
              <a:defRPr/>
            </a:pPr>
            <a:r>
              <a:rPr lang="fr-FR" altLang="fr-FR" dirty="0"/>
              <a:t>Section TN2 : Observation des moustiquaires (2/2)</a:t>
            </a:r>
            <a:endParaRPr lang="fr-FR" dirty="0"/>
          </a:p>
        </p:txBody>
      </p:sp>
      <p:pic>
        <p:nvPicPr>
          <p:cNvPr id="5" name="Image 4">
            <a:extLst>
              <a:ext uri="{FF2B5EF4-FFF2-40B4-BE49-F238E27FC236}">
                <a16:creationId xmlns:a16="http://schemas.microsoft.com/office/drawing/2014/main" id="{FF4ED505-95C8-4527-BF54-24C01780CED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1470"/>
          <a:stretch/>
        </p:blipFill>
        <p:spPr>
          <a:xfrm>
            <a:off x="613458" y="1468176"/>
            <a:ext cx="7976500" cy="4954116"/>
          </a:xfrm>
          <a:prstGeom prst="rect">
            <a:avLst/>
          </a:prstGeom>
        </p:spPr>
      </p:pic>
      <p:pic>
        <p:nvPicPr>
          <p:cNvPr id="6" name="Image 5">
            <a:extLst>
              <a:ext uri="{FF2B5EF4-FFF2-40B4-BE49-F238E27FC236}">
                <a16:creationId xmlns:a16="http://schemas.microsoft.com/office/drawing/2014/main" id="{CF436DF9-1A52-4E77-B022-2ED2CC13FEA7}"/>
              </a:ext>
            </a:extLst>
          </p:cNvPr>
          <p:cNvPicPr>
            <a:picLocks noChangeAspect="1"/>
          </p:cNvPicPr>
          <p:nvPr/>
        </p:nvPicPr>
        <p:blipFill>
          <a:blip r:embed="rId4"/>
          <a:stretch>
            <a:fillRect/>
          </a:stretch>
        </p:blipFill>
        <p:spPr>
          <a:xfrm>
            <a:off x="8979882" y="2432683"/>
            <a:ext cx="2982576" cy="1992633"/>
          </a:xfrm>
          <a:prstGeom prst="rect">
            <a:avLst/>
          </a:prstGeom>
        </p:spPr>
      </p:pic>
    </p:spTree>
    <p:extLst>
      <p:ext uri="{BB962C8B-B14F-4D97-AF65-F5344CB8AC3E}">
        <p14:creationId xmlns:p14="http://schemas.microsoft.com/office/powerpoint/2010/main" val="399389401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542" y="494324"/>
            <a:ext cx="11732916" cy="836245"/>
          </a:xfrm>
        </p:spPr>
        <p:txBody>
          <a:bodyPr rtlCol="0">
            <a:normAutofit fontScale="90000"/>
          </a:bodyPr>
          <a:lstStyle/>
          <a:p>
            <a:pPr>
              <a:defRPr/>
            </a:pPr>
            <a:r>
              <a:rPr lang="fr-FR" altLang="fr-FR" dirty="0"/>
              <a:t>Section TN3 : Enquête sur les membres du ménage (1/2)</a:t>
            </a:r>
            <a:endParaRPr lang="fr-FR" dirty="0"/>
          </a:p>
        </p:txBody>
      </p:sp>
      <p:pic>
        <p:nvPicPr>
          <p:cNvPr id="3" name="Image 2">
            <a:extLst>
              <a:ext uri="{FF2B5EF4-FFF2-40B4-BE49-F238E27FC236}">
                <a16:creationId xmlns:a16="http://schemas.microsoft.com/office/drawing/2014/main" id="{A57C137C-A5D7-459B-844B-071C0AE1585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359877" y="1594338"/>
            <a:ext cx="9472246" cy="4151272"/>
          </a:xfrm>
          <a:prstGeom prst="rect">
            <a:avLst/>
          </a:prstGeom>
        </p:spPr>
      </p:pic>
    </p:spTree>
    <p:extLst>
      <p:ext uri="{BB962C8B-B14F-4D97-AF65-F5344CB8AC3E}">
        <p14:creationId xmlns:p14="http://schemas.microsoft.com/office/powerpoint/2010/main" val="400033903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542" y="494324"/>
            <a:ext cx="11732916" cy="836245"/>
          </a:xfrm>
        </p:spPr>
        <p:txBody>
          <a:bodyPr rtlCol="0">
            <a:normAutofit fontScale="90000"/>
          </a:bodyPr>
          <a:lstStyle/>
          <a:p>
            <a:pPr>
              <a:defRPr/>
            </a:pPr>
            <a:r>
              <a:rPr lang="fr-FR" altLang="fr-FR" dirty="0"/>
              <a:t>Section TN3 : Enquête sur les membres du ménage (2/2)</a:t>
            </a:r>
            <a:endParaRPr lang="fr-FR" dirty="0"/>
          </a:p>
        </p:txBody>
      </p:sp>
      <p:pic>
        <p:nvPicPr>
          <p:cNvPr id="4" name="Image 3">
            <a:extLst>
              <a:ext uri="{FF2B5EF4-FFF2-40B4-BE49-F238E27FC236}">
                <a16:creationId xmlns:a16="http://schemas.microsoft.com/office/drawing/2014/main" id="{5060008F-A75E-4E5B-9DD4-13E3A4D4E2C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740876" y="1794768"/>
            <a:ext cx="8710247" cy="3268463"/>
          </a:xfrm>
          <a:prstGeom prst="rect">
            <a:avLst/>
          </a:prstGeom>
        </p:spPr>
      </p:pic>
    </p:spTree>
    <p:extLst>
      <p:ext uri="{BB962C8B-B14F-4D97-AF65-F5344CB8AC3E}">
        <p14:creationId xmlns:p14="http://schemas.microsoft.com/office/powerpoint/2010/main" val="54837423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541" y="154354"/>
            <a:ext cx="11732916" cy="836245"/>
          </a:xfrm>
        </p:spPr>
        <p:txBody>
          <a:bodyPr rtlCol="0">
            <a:normAutofit/>
          </a:bodyPr>
          <a:lstStyle/>
          <a:p>
            <a:pPr>
              <a:defRPr/>
            </a:pPr>
            <a:r>
              <a:rPr lang="fr-FR" dirty="0"/>
              <a:t>Messages d’erreur</a:t>
            </a:r>
          </a:p>
        </p:txBody>
      </p:sp>
      <p:pic>
        <p:nvPicPr>
          <p:cNvPr id="4" name="Image 3">
            <a:extLst>
              <a:ext uri="{FF2B5EF4-FFF2-40B4-BE49-F238E27FC236}">
                <a16:creationId xmlns:a16="http://schemas.microsoft.com/office/drawing/2014/main" id="{3E31347D-CB3C-4130-B5A5-12385052F39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669"/>
          <a:stretch/>
        </p:blipFill>
        <p:spPr>
          <a:xfrm>
            <a:off x="1419131" y="2138423"/>
            <a:ext cx="9353735" cy="2581154"/>
          </a:xfrm>
          <a:prstGeom prst="rect">
            <a:avLst/>
          </a:prstGeom>
        </p:spPr>
      </p:pic>
    </p:spTree>
    <p:extLst>
      <p:ext uri="{BB962C8B-B14F-4D97-AF65-F5344CB8AC3E}">
        <p14:creationId xmlns:p14="http://schemas.microsoft.com/office/powerpoint/2010/main" val="225735129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98720" y="2747962"/>
            <a:ext cx="11594559" cy="1362075"/>
          </a:xfrm>
        </p:spPr>
        <p:txBody>
          <a:bodyPr/>
          <a:lstStyle/>
          <a:p>
            <a:r>
              <a:rPr lang="fr-FR" dirty="0" err="1"/>
              <a:t>ExerciceS</a:t>
            </a:r>
            <a:r>
              <a:rPr lang="fr-FR" dirty="0"/>
              <a:t> Pratiques</a:t>
            </a:r>
          </a:p>
        </p:txBody>
      </p:sp>
    </p:spTree>
    <p:extLst>
      <p:ext uri="{BB962C8B-B14F-4D97-AF65-F5344CB8AC3E}">
        <p14:creationId xmlns:p14="http://schemas.microsoft.com/office/powerpoint/2010/main" val="205870922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98720" y="2747962"/>
            <a:ext cx="11594559" cy="1362075"/>
          </a:xfrm>
        </p:spPr>
        <p:txBody>
          <a:bodyPr>
            <a:normAutofit fontScale="90000"/>
          </a:bodyPr>
          <a:lstStyle/>
          <a:p>
            <a:r>
              <a:rPr lang="fr-FR" dirty="0"/>
              <a:t>Questionnaire Eau, Hygiène et Assainissement (EHA)</a:t>
            </a:r>
          </a:p>
        </p:txBody>
      </p:sp>
    </p:spTree>
    <p:extLst>
      <p:ext uri="{BB962C8B-B14F-4D97-AF65-F5344CB8AC3E}">
        <p14:creationId xmlns:p14="http://schemas.microsoft.com/office/powerpoint/2010/main" val="353859407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542" y="506046"/>
            <a:ext cx="11732916" cy="836245"/>
          </a:xfrm>
        </p:spPr>
        <p:txBody>
          <a:bodyPr rtlCol="0">
            <a:normAutofit fontScale="90000"/>
          </a:bodyPr>
          <a:lstStyle/>
          <a:p>
            <a:pPr>
              <a:defRPr/>
            </a:pPr>
            <a:r>
              <a:rPr lang="fr-FR" altLang="fr-FR" dirty="0"/>
              <a:t>Section WS1 : Questions d’entretien EHA (1/3)</a:t>
            </a:r>
            <a:endParaRPr lang="fr-FR" dirty="0"/>
          </a:p>
        </p:txBody>
      </p:sp>
      <p:pic>
        <p:nvPicPr>
          <p:cNvPr id="3" name="Image 2">
            <a:extLst>
              <a:ext uri="{FF2B5EF4-FFF2-40B4-BE49-F238E27FC236}">
                <a16:creationId xmlns:a16="http://schemas.microsoft.com/office/drawing/2014/main" id="{DC8241B4-C482-4831-BDD5-8B06C7BA2DD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682898" y="1569914"/>
            <a:ext cx="8826203" cy="3718172"/>
          </a:xfrm>
          <a:prstGeom prst="rect">
            <a:avLst/>
          </a:prstGeom>
        </p:spPr>
      </p:pic>
    </p:spTree>
    <p:extLst>
      <p:ext uri="{BB962C8B-B14F-4D97-AF65-F5344CB8AC3E}">
        <p14:creationId xmlns:p14="http://schemas.microsoft.com/office/powerpoint/2010/main" val="397087072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542" y="506046"/>
            <a:ext cx="11732916" cy="836245"/>
          </a:xfrm>
        </p:spPr>
        <p:txBody>
          <a:bodyPr rtlCol="0">
            <a:normAutofit fontScale="90000"/>
          </a:bodyPr>
          <a:lstStyle/>
          <a:p>
            <a:pPr>
              <a:defRPr/>
            </a:pPr>
            <a:r>
              <a:rPr lang="fr-FR" altLang="fr-FR" dirty="0"/>
              <a:t>Section WS1 : Questions d’entretien EHA (2/3)</a:t>
            </a:r>
            <a:endParaRPr lang="fr-FR" dirty="0"/>
          </a:p>
        </p:txBody>
      </p:sp>
      <p:pic>
        <p:nvPicPr>
          <p:cNvPr id="3" name="Image 2">
            <a:extLst>
              <a:ext uri="{FF2B5EF4-FFF2-40B4-BE49-F238E27FC236}">
                <a16:creationId xmlns:a16="http://schemas.microsoft.com/office/drawing/2014/main" id="{DC8241B4-C482-4831-BDD5-8B06C7BA2DD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559169" y="1620017"/>
            <a:ext cx="9073662" cy="3617965"/>
          </a:xfrm>
          <a:prstGeom prst="rect">
            <a:avLst/>
          </a:prstGeom>
        </p:spPr>
      </p:pic>
    </p:spTree>
    <p:extLst>
      <p:ext uri="{BB962C8B-B14F-4D97-AF65-F5344CB8AC3E}">
        <p14:creationId xmlns:p14="http://schemas.microsoft.com/office/powerpoint/2010/main" val="18524121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1" y="142364"/>
            <a:ext cx="11672416" cy="836245"/>
          </a:xfrm>
        </p:spPr>
        <p:txBody>
          <a:bodyPr rtlCol="0">
            <a:normAutofit/>
          </a:bodyPr>
          <a:lstStyle/>
          <a:p>
            <a:pPr>
              <a:defRPr/>
            </a:pPr>
            <a:r>
              <a:rPr lang="fr-FR" altLang="fr-FR" dirty="0"/>
              <a:t>Section Identification (2/2)</a:t>
            </a:r>
            <a:endParaRPr lang="fr-FR" dirty="0"/>
          </a:p>
        </p:txBody>
      </p:sp>
      <p:pic>
        <p:nvPicPr>
          <p:cNvPr id="8" name="Image 7">
            <a:extLst>
              <a:ext uri="{FF2B5EF4-FFF2-40B4-BE49-F238E27FC236}">
                <a16:creationId xmlns:a16="http://schemas.microsoft.com/office/drawing/2014/main" id="{CADF927C-E341-4847-8B63-E6C189E3D573}"/>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987038" y="1097280"/>
            <a:ext cx="6217921" cy="4845903"/>
          </a:xfrm>
          <a:prstGeom prst="rect">
            <a:avLst/>
          </a:prstGeom>
        </p:spPr>
      </p:pic>
    </p:spTree>
    <p:extLst>
      <p:ext uri="{BB962C8B-B14F-4D97-AF65-F5344CB8AC3E}">
        <p14:creationId xmlns:p14="http://schemas.microsoft.com/office/powerpoint/2010/main" val="180658772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172351"/>
            <a:ext cx="11672416" cy="933450"/>
          </a:xfrm>
        </p:spPr>
        <p:txBody>
          <a:bodyPr rtlCol="0">
            <a:normAutofit/>
          </a:bodyPr>
          <a:lstStyle/>
          <a:p>
            <a:pPr>
              <a:defRPr/>
            </a:pPr>
            <a:r>
              <a:rPr lang="fr-FR" dirty="0"/>
              <a:t>Exercice : Source d’eau de boisson</a:t>
            </a:r>
          </a:p>
        </p:txBody>
      </p:sp>
      <p:grpSp>
        <p:nvGrpSpPr>
          <p:cNvPr id="3" name="Groupe 2">
            <a:extLst>
              <a:ext uri="{FF2B5EF4-FFF2-40B4-BE49-F238E27FC236}">
                <a16:creationId xmlns:a16="http://schemas.microsoft.com/office/drawing/2014/main" id="{F13C8079-4A8B-4A39-91C5-5C8B31CE1C54}"/>
              </a:ext>
            </a:extLst>
          </p:cNvPr>
          <p:cNvGrpSpPr/>
          <p:nvPr/>
        </p:nvGrpSpPr>
        <p:grpSpPr>
          <a:xfrm>
            <a:off x="447375" y="1576461"/>
            <a:ext cx="11297250" cy="4028490"/>
            <a:chOff x="612530" y="2092276"/>
            <a:chExt cx="11297250" cy="4028490"/>
          </a:xfrm>
        </p:grpSpPr>
        <p:pic>
          <p:nvPicPr>
            <p:cNvPr id="9" name="Immagine 1" descr="Descrizione: IMG_1110">
              <a:extLst>
                <a:ext uri="{FF2B5EF4-FFF2-40B4-BE49-F238E27FC236}">
                  <a16:creationId xmlns:a16="http://schemas.microsoft.com/office/drawing/2014/main" id="{B174FBCB-E758-472B-A597-7C7B64FF86F6}"/>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2530" y="2156264"/>
              <a:ext cx="2057400" cy="1504950"/>
            </a:xfrm>
            <a:prstGeom prst="rect">
              <a:avLst/>
            </a:prstGeom>
            <a:noFill/>
            <a:ln w="6350" cmpd="sng">
              <a:noFill/>
              <a:miter lim="800000"/>
              <a:headEnd/>
              <a:tailEnd/>
            </a:ln>
            <a:effectLst/>
          </p:spPr>
        </p:pic>
        <p:pic>
          <p:nvPicPr>
            <p:cNvPr id="10" name="Image 9" descr="yard piped water connection">
              <a:extLst>
                <a:ext uri="{FF2B5EF4-FFF2-40B4-BE49-F238E27FC236}">
                  <a16:creationId xmlns:a16="http://schemas.microsoft.com/office/drawing/2014/main" id="{384E4494-C5F0-463C-82B3-949B3B940459}"/>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67807" y="4120516"/>
              <a:ext cx="1362075" cy="2000250"/>
            </a:xfrm>
            <a:prstGeom prst="rect">
              <a:avLst/>
            </a:prstGeom>
            <a:noFill/>
            <a:ln w="6350" cmpd="sng">
              <a:noFill/>
              <a:miter lim="800000"/>
              <a:headEnd/>
              <a:tailEnd/>
            </a:ln>
            <a:effectLst/>
          </p:spPr>
        </p:pic>
        <p:pic>
          <p:nvPicPr>
            <p:cNvPr id="11" name="Image 10" descr="BH head">
              <a:extLst>
                <a:ext uri="{FF2B5EF4-FFF2-40B4-BE49-F238E27FC236}">
                  <a16:creationId xmlns:a16="http://schemas.microsoft.com/office/drawing/2014/main" id="{564B52E0-AA87-4D46-A6CB-CF2A5A785B3D}"/>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72966" y="2156264"/>
              <a:ext cx="1905000" cy="1428750"/>
            </a:xfrm>
            <a:prstGeom prst="rect">
              <a:avLst/>
            </a:prstGeom>
            <a:noFill/>
            <a:ln w="6350" cmpd="sng">
              <a:noFill/>
              <a:miter lim="800000"/>
              <a:headEnd/>
              <a:tailEnd/>
            </a:ln>
            <a:effectLst/>
          </p:spPr>
        </p:pic>
        <p:pic>
          <p:nvPicPr>
            <p:cNvPr id="12" name="Image 11" descr="handpump">
              <a:extLst>
                <a:ext uri="{FF2B5EF4-FFF2-40B4-BE49-F238E27FC236}">
                  <a16:creationId xmlns:a16="http://schemas.microsoft.com/office/drawing/2014/main" id="{B14BD514-3521-4856-8705-3C63E33DF2DB}"/>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10023830" y="2140952"/>
              <a:ext cx="1885950" cy="1418590"/>
            </a:xfrm>
            <a:prstGeom prst="rect">
              <a:avLst/>
            </a:prstGeom>
            <a:noFill/>
            <a:ln w="6350" cmpd="sng">
              <a:noFill/>
              <a:miter lim="800000"/>
              <a:headEnd/>
              <a:tailEnd/>
            </a:ln>
            <a:effectLst/>
          </p:spPr>
        </p:pic>
        <p:pic>
          <p:nvPicPr>
            <p:cNvPr id="13" name="Image 12" descr="protected hand dug well with handpump">
              <a:extLst>
                <a:ext uri="{FF2B5EF4-FFF2-40B4-BE49-F238E27FC236}">
                  <a16:creationId xmlns:a16="http://schemas.microsoft.com/office/drawing/2014/main" id="{D21B450E-D2D1-4C74-A3F5-0C57D55E7B91}"/>
                </a:ext>
              </a:extLst>
            </p:cNvPr>
            <p:cNvPicPr/>
            <p:nvPr/>
          </p:nvPicPr>
          <p:blipFill>
            <a:blip r:embed="rId7">
              <a:extLst>
                <a:ext uri="{28A0092B-C50C-407E-A947-70E740481C1C}">
                  <a14:useLocalDpi xmlns:a14="http://schemas.microsoft.com/office/drawing/2010/main" val="0"/>
                </a:ext>
              </a:extLst>
            </a:blip>
            <a:srcRect/>
            <a:stretch>
              <a:fillRect/>
            </a:stretch>
          </p:blipFill>
          <p:spPr bwMode="auto">
            <a:xfrm>
              <a:off x="5087082" y="4366847"/>
              <a:ext cx="1552575" cy="1181100"/>
            </a:xfrm>
            <a:prstGeom prst="rect">
              <a:avLst/>
            </a:prstGeom>
            <a:noFill/>
            <a:ln w="6350" cmpd="sng">
              <a:noFill/>
              <a:miter lim="800000"/>
              <a:headEnd/>
              <a:tailEnd/>
            </a:ln>
            <a:effectLst/>
          </p:spPr>
        </p:pic>
        <p:pic>
          <p:nvPicPr>
            <p:cNvPr id="14" name="Image 13" descr="protected spring with no res">
              <a:extLst>
                <a:ext uri="{FF2B5EF4-FFF2-40B4-BE49-F238E27FC236}">
                  <a16:creationId xmlns:a16="http://schemas.microsoft.com/office/drawing/2014/main" id="{A00EBD70-596B-4A9B-A06A-BF4A3BAB98E2}"/>
                </a:ext>
              </a:extLst>
            </p:cNvPr>
            <p:cNvPicPr/>
            <p:nvPr/>
          </p:nvPicPr>
          <p:blipFill>
            <a:blip r:embed="rId8">
              <a:extLst>
                <a:ext uri="{28A0092B-C50C-407E-A947-70E740481C1C}">
                  <a14:useLocalDpi xmlns:a14="http://schemas.microsoft.com/office/drawing/2010/main" val="0"/>
                </a:ext>
              </a:extLst>
            </a:blip>
            <a:srcRect l="15967" t="40501" r="15546"/>
            <a:stretch>
              <a:fillRect/>
            </a:stretch>
          </p:blipFill>
          <p:spPr bwMode="auto">
            <a:xfrm>
              <a:off x="8924192" y="4214813"/>
              <a:ext cx="1392555" cy="1619250"/>
            </a:xfrm>
            <a:prstGeom prst="rect">
              <a:avLst/>
            </a:prstGeom>
            <a:noFill/>
            <a:ln w="6350" cmpd="sng">
              <a:noFill/>
              <a:miter lim="800000"/>
              <a:headEnd/>
              <a:tailEnd/>
            </a:ln>
            <a:effectLst/>
          </p:spPr>
        </p:pic>
        <p:pic>
          <p:nvPicPr>
            <p:cNvPr id="15" name="Image 14" descr="Unprotected spring">
              <a:extLst>
                <a:ext uri="{FF2B5EF4-FFF2-40B4-BE49-F238E27FC236}">
                  <a16:creationId xmlns:a16="http://schemas.microsoft.com/office/drawing/2014/main" id="{5EC6E4CC-CE75-462F-9C8C-B9C48BD9D6B1}"/>
                </a:ext>
              </a:extLst>
            </p:cNvPr>
            <p:cNvPicPr/>
            <p:nvPr/>
          </p:nvPicPr>
          <p:blipFill>
            <a:blip r:embed="rId9">
              <a:extLst>
                <a:ext uri="{28A0092B-C50C-407E-A947-70E740481C1C}">
                  <a14:useLocalDpi xmlns:a14="http://schemas.microsoft.com/office/drawing/2010/main" val="0"/>
                </a:ext>
              </a:extLst>
            </a:blip>
            <a:srcRect l="18594" t="25275" r="16322"/>
            <a:stretch>
              <a:fillRect/>
            </a:stretch>
          </p:blipFill>
          <p:spPr bwMode="auto">
            <a:xfrm>
              <a:off x="3148744" y="2213414"/>
              <a:ext cx="1600200" cy="1390650"/>
            </a:xfrm>
            <a:prstGeom prst="rect">
              <a:avLst/>
            </a:prstGeom>
            <a:noFill/>
            <a:ln w="6350" cmpd="sng">
              <a:noFill/>
              <a:miter lim="800000"/>
              <a:headEnd/>
              <a:tailEnd/>
            </a:ln>
            <a:effectLst/>
          </p:spPr>
        </p:pic>
        <p:pic>
          <p:nvPicPr>
            <p:cNvPr id="16" name="Image 15" descr="unprotected hand dug well">
              <a:extLst>
                <a:ext uri="{FF2B5EF4-FFF2-40B4-BE49-F238E27FC236}">
                  <a16:creationId xmlns:a16="http://schemas.microsoft.com/office/drawing/2014/main" id="{B68725C5-3623-4D35-8510-77C051CFBD32}"/>
                </a:ext>
              </a:extLst>
            </p:cNvPr>
            <p:cNvPicPr/>
            <p:nvPr/>
          </p:nvPicPr>
          <p:blipFill>
            <a:blip r:embed="rId10">
              <a:extLst>
                <a:ext uri="{28A0092B-C50C-407E-A947-70E740481C1C}">
                  <a14:useLocalDpi xmlns:a14="http://schemas.microsoft.com/office/drawing/2010/main" val="0"/>
                </a:ext>
              </a:extLst>
            </a:blip>
            <a:srcRect/>
            <a:stretch>
              <a:fillRect/>
            </a:stretch>
          </p:blipFill>
          <p:spPr bwMode="auto">
            <a:xfrm>
              <a:off x="1210407" y="4404947"/>
              <a:ext cx="1600200" cy="1143000"/>
            </a:xfrm>
            <a:prstGeom prst="rect">
              <a:avLst/>
            </a:prstGeom>
            <a:noFill/>
            <a:ln w="6350" cmpd="sng">
              <a:noFill/>
              <a:miter lim="800000"/>
              <a:headEnd/>
              <a:tailEnd/>
            </a:ln>
            <a:effectLst/>
          </p:spPr>
        </p:pic>
        <p:pic>
          <p:nvPicPr>
            <p:cNvPr id="17" name="Image 16" descr="rain-water-harvesting">
              <a:extLst>
                <a:ext uri="{FF2B5EF4-FFF2-40B4-BE49-F238E27FC236}">
                  <a16:creationId xmlns:a16="http://schemas.microsoft.com/office/drawing/2014/main" id="{3B11D745-2309-458A-8215-E68360491F3E}"/>
                </a:ext>
              </a:extLst>
            </p:cNvPr>
            <p:cNvPicPr/>
            <p:nvPr/>
          </p:nvPicPr>
          <p:blipFill>
            <a:blip r:embed="rId11" cstate="print">
              <a:extLst>
                <a:ext uri="{28A0092B-C50C-407E-A947-70E740481C1C}">
                  <a14:useLocalDpi xmlns:a14="http://schemas.microsoft.com/office/drawing/2010/main" val="0"/>
                </a:ext>
              </a:extLst>
            </a:blip>
            <a:srcRect t="7474" r="16000" b="20107"/>
            <a:stretch>
              <a:fillRect/>
            </a:stretch>
          </p:blipFill>
          <p:spPr bwMode="auto">
            <a:xfrm>
              <a:off x="7096857" y="4410809"/>
              <a:ext cx="1438275" cy="933450"/>
            </a:xfrm>
            <a:prstGeom prst="rect">
              <a:avLst/>
            </a:prstGeom>
            <a:noFill/>
            <a:ln w="6350" cmpd="sng">
              <a:noFill/>
              <a:miter lim="800000"/>
              <a:headEnd/>
              <a:tailEnd/>
            </a:ln>
            <a:effectLst/>
          </p:spPr>
        </p:pic>
        <p:pic>
          <p:nvPicPr>
            <p:cNvPr id="18" name="Image 17" descr="river">
              <a:extLst>
                <a:ext uri="{FF2B5EF4-FFF2-40B4-BE49-F238E27FC236}">
                  <a16:creationId xmlns:a16="http://schemas.microsoft.com/office/drawing/2014/main" id="{283E61DA-6CD1-49AA-A0FF-FC4E2BCEEB8A}"/>
                </a:ext>
              </a:extLst>
            </p:cNvPr>
            <p:cNvPicPr/>
            <p:nvPr/>
          </p:nvPicPr>
          <p:blipFill>
            <a:blip r:embed="rId12" cstate="print">
              <a:extLst>
                <a:ext uri="{28A0092B-C50C-407E-A947-70E740481C1C}">
                  <a14:useLocalDpi xmlns:a14="http://schemas.microsoft.com/office/drawing/2010/main" val="0"/>
                </a:ext>
              </a:extLst>
            </a:blip>
            <a:srcRect t="1810"/>
            <a:stretch>
              <a:fillRect/>
            </a:stretch>
          </p:blipFill>
          <p:spPr bwMode="auto">
            <a:xfrm>
              <a:off x="7594808" y="2092276"/>
              <a:ext cx="2143125" cy="1571625"/>
            </a:xfrm>
            <a:prstGeom prst="rect">
              <a:avLst/>
            </a:prstGeom>
            <a:noFill/>
            <a:ln w="6350" cmpd="sng">
              <a:noFill/>
              <a:miter lim="800000"/>
              <a:headEnd/>
              <a:tailEnd/>
            </a:ln>
            <a:effectLst/>
          </p:spPr>
        </p:pic>
      </p:grpSp>
    </p:spTree>
    <p:extLst>
      <p:ext uri="{BB962C8B-B14F-4D97-AF65-F5344CB8AC3E}">
        <p14:creationId xmlns:p14="http://schemas.microsoft.com/office/powerpoint/2010/main" val="56662710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542" y="506046"/>
            <a:ext cx="11732916" cy="836245"/>
          </a:xfrm>
        </p:spPr>
        <p:txBody>
          <a:bodyPr rtlCol="0">
            <a:normAutofit fontScale="90000"/>
          </a:bodyPr>
          <a:lstStyle/>
          <a:p>
            <a:pPr>
              <a:defRPr/>
            </a:pPr>
            <a:r>
              <a:rPr lang="fr-FR" altLang="fr-FR" dirty="0"/>
              <a:t>Section WS1 : Questions d’entretien EHA (3/3)</a:t>
            </a:r>
            <a:endParaRPr lang="fr-FR" dirty="0"/>
          </a:p>
        </p:txBody>
      </p:sp>
      <p:pic>
        <p:nvPicPr>
          <p:cNvPr id="4" name="Image 3">
            <a:extLst>
              <a:ext uri="{FF2B5EF4-FFF2-40B4-BE49-F238E27FC236}">
                <a16:creationId xmlns:a16="http://schemas.microsoft.com/office/drawing/2014/main" id="{97667F94-9D13-47B3-A926-B7615737487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02649" y="2697409"/>
            <a:ext cx="8329320" cy="1880452"/>
          </a:xfrm>
          <a:prstGeom prst="rect">
            <a:avLst/>
          </a:prstGeom>
        </p:spPr>
      </p:pic>
      <p:pic>
        <p:nvPicPr>
          <p:cNvPr id="5" name="Image 4">
            <a:extLst>
              <a:ext uri="{FF2B5EF4-FFF2-40B4-BE49-F238E27FC236}">
                <a16:creationId xmlns:a16="http://schemas.microsoft.com/office/drawing/2014/main" id="{D49A02E0-C5F7-4D63-984B-B96EDC1150AD}"/>
              </a:ext>
            </a:extLst>
          </p:cNvPr>
          <p:cNvPicPr>
            <a:picLocks noChangeAspect="1"/>
          </p:cNvPicPr>
          <p:nvPr/>
        </p:nvPicPr>
        <p:blipFill rotWithShape="1">
          <a:blip r:embed="rId4"/>
          <a:srcRect r="37761" b="24718"/>
          <a:stretch/>
        </p:blipFill>
        <p:spPr>
          <a:xfrm>
            <a:off x="9445865" y="1215257"/>
            <a:ext cx="2002697" cy="2422378"/>
          </a:xfrm>
          <a:prstGeom prst="rect">
            <a:avLst/>
          </a:prstGeom>
        </p:spPr>
      </p:pic>
      <p:pic>
        <p:nvPicPr>
          <p:cNvPr id="6" name="Image 5">
            <a:extLst>
              <a:ext uri="{FF2B5EF4-FFF2-40B4-BE49-F238E27FC236}">
                <a16:creationId xmlns:a16="http://schemas.microsoft.com/office/drawing/2014/main" id="{82BD5C01-8DF5-444A-B839-A9650DB664A4}"/>
              </a:ext>
            </a:extLst>
          </p:cNvPr>
          <p:cNvPicPr>
            <a:picLocks noChangeAspect="1"/>
          </p:cNvPicPr>
          <p:nvPr/>
        </p:nvPicPr>
        <p:blipFill rotWithShape="1">
          <a:blip r:embed="rId5"/>
          <a:srcRect t="16000" b="16718"/>
          <a:stretch/>
        </p:blipFill>
        <p:spPr>
          <a:xfrm>
            <a:off x="9514495" y="4183164"/>
            <a:ext cx="1865435" cy="1673471"/>
          </a:xfrm>
          <a:prstGeom prst="rect">
            <a:avLst/>
          </a:prstGeom>
        </p:spPr>
      </p:pic>
    </p:spTree>
    <p:extLst>
      <p:ext uri="{BB962C8B-B14F-4D97-AF65-F5344CB8AC3E}">
        <p14:creationId xmlns:p14="http://schemas.microsoft.com/office/powerpoint/2010/main" val="427032239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542" y="506046"/>
            <a:ext cx="11732916" cy="836245"/>
          </a:xfrm>
        </p:spPr>
        <p:txBody>
          <a:bodyPr rtlCol="0">
            <a:normAutofit fontScale="90000"/>
          </a:bodyPr>
          <a:lstStyle/>
          <a:p>
            <a:pPr>
              <a:defRPr/>
            </a:pPr>
            <a:r>
              <a:rPr lang="fr-FR" altLang="fr-FR" dirty="0"/>
              <a:t>Section WS2 : Questions d’observation EHA (1/3)</a:t>
            </a:r>
            <a:endParaRPr lang="fr-FR" dirty="0"/>
          </a:p>
        </p:txBody>
      </p:sp>
      <p:pic>
        <p:nvPicPr>
          <p:cNvPr id="7" name="Image 6">
            <a:extLst>
              <a:ext uri="{FF2B5EF4-FFF2-40B4-BE49-F238E27FC236}">
                <a16:creationId xmlns:a16="http://schemas.microsoft.com/office/drawing/2014/main" id="{0B3A7918-7ED6-4ACE-8313-DB7733A282E3}"/>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322" b="3704"/>
          <a:stretch/>
        </p:blipFill>
        <p:spPr>
          <a:xfrm>
            <a:off x="2290163" y="1136296"/>
            <a:ext cx="7611673" cy="4828797"/>
          </a:xfrm>
          <a:prstGeom prst="rect">
            <a:avLst/>
          </a:prstGeom>
        </p:spPr>
      </p:pic>
    </p:spTree>
    <p:extLst>
      <p:ext uri="{BB962C8B-B14F-4D97-AF65-F5344CB8AC3E}">
        <p14:creationId xmlns:p14="http://schemas.microsoft.com/office/powerpoint/2010/main" val="22864153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542" y="506046"/>
            <a:ext cx="11732916" cy="836245"/>
          </a:xfrm>
        </p:spPr>
        <p:txBody>
          <a:bodyPr rtlCol="0">
            <a:normAutofit fontScale="90000"/>
          </a:bodyPr>
          <a:lstStyle/>
          <a:p>
            <a:pPr>
              <a:defRPr/>
            </a:pPr>
            <a:r>
              <a:rPr lang="fr-FR" altLang="fr-FR" dirty="0"/>
              <a:t>Section WS2 : Questions d’observation EHA (2/3)</a:t>
            </a:r>
            <a:endParaRPr lang="fr-FR" dirty="0"/>
          </a:p>
        </p:txBody>
      </p:sp>
      <p:pic>
        <p:nvPicPr>
          <p:cNvPr id="4" name="Image 3">
            <a:extLst>
              <a:ext uri="{FF2B5EF4-FFF2-40B4-BE49-F238E27FC236}">
                <a16:creationId xmlns:a16="http://schemas.microsoft.com/office/drawing/2014/main" id="{A2168C4D-B85D-4EE4-95EF-0EFF942116C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774186" y="1500554"/>
            <a:ext cx="8565568" cy="3821723"/>
          </a:xfrm>
          <a:prstGeom prst="rect">
            <a:avLst/>
          </a:prstGeom>
        </p:spPr>
      </p:pic>
    </p:spTree>
    <p:extLst>
      <p:ext uri="{BB962C8B-B14F-4D97-AF65-F5344CB8AC3E}">
        <p14:creationId xmlns:p14="http://schemas.microsoft.com/office/powerpoint/2010/main" val="12105928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542" y="506046"/>
            <a:ext cx="11732916" cy="836245"/>
          </a:xfrm>
        </p:spPr>
        <p:txBody>
          <a:bodyPr rtlCol="0">
            <a:normAutofit fontScale="90000"/>
          </a:bodyPr>
          <a:lstStyle/>
          <a:p>
            <a:pPr>
              <a:defRPr/>
            </a:pPr>
            <a:r>
              <a:rPr lang="fr-FR" altLang="fr-FR" dirty="0"/>
              <a:t>Section WS2 : Questions d’observation EHA (3/3)</a:t>
            </a:r>
            <a:endParaRPr lang="fr-FR" dirty="0"/>
          </a:p>
        </p:txBody>
      </p:sp>
      <p:pic>
        <p:nvPicPr>
          <p:cNvPr id="5" name="Image 4">
            <a:extLst>
              <a:ext uri="{FF2B5EF4-FFF2-40B4-BE49-F238E27FC236}">
                <a16:creationId xmlns:a16="http://schemas.microsoft.com/office/drawing/2014/main" id="{640403EF-E1E2-4067-9F2F-12AD3500446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034107" y="1594338"/>
            <a:ext cx="8123785" cy="3669324"/>
          </a:xfrm>
          <a:prstGeom prst="rect">
            <a:avLst/>
          </a:prstGeom>
        </p:spPr>
      </p:pic>
    </p:spTree>
    <p:extLst>
      <p:ext uri="{BB962C8B-B14F-4D97-AF65-F5344CB8AC3E}">
        <p14:creationId xmlns:p14="http://schemas.microsoft.com/office/powerpoint/2010/main" val="389170845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172351"/>
            <a:ext cx="11672416" cy="933450"/>
          </a:xfrm>
        </p:spPr>
        <p:txBody>
          <a:bodyPr rtlCol="0">
            <a:normAutofit/>
          </a:bodyPr>
          <a:lstStyle/>
          <a:p>
            <a:pPr>
              <a:defRPr/>
            </a:pPr>
            <a:r>
              <a:rPr lang="fr-FR" dirty="0"/>
              <a:t>Exercice : Récipients</a:t>
            </a:r>
          </a:p>
        </p:txBody>
      </p:sp>
      <p:grpSp>
        <p:nvGrpSpPr>
          <p:cNvPr id="6" name="Groupe 5">
            <a:extLst>
              <a:ext uri="{FF2B5EF4-FFF2-40B4-BE49-F238E27FC236}">
                <a16:creationId xmlns:a16="http://schemas.microsoft.com/office/drawing/2014/main" id="{E1F1A561-A245-4D4D-8874-5133FD43CE40}"/>
              </a:ext>
            </a:extLst>
          </p:cNvPr>
          <p:cNvGrpSpPr/>
          <p:nvPr/>
        </p:nvGrpSpPr>
        <p:grpSpPr>
          <a:xfrm>
            <a:off x="946184" y="1219929"/>
            <a:ext cx="10299632" cy="4604984"/>
            <a:chOff x="946184" y="1196483"/>
            <a:chExt cx="10299632" cy="4604984"/>
          </a:xfrm>
        </p:grpSpPr>
        <p:grpSp>
          <p:nvGrpSpPr>
            <p:cNvPr id="5" name="Groupe 4">
              <a:extLst>
                <a:ext uri="{FF2B5EF4-FFF2-40B4-BE49-F238E27FC236}">
                  <a16:creationId xmlns:a16="http://schemas.microsoft.com/office/drawing/2014/main" id="{71F95281-DFB3-4908-875B-A826020DFAFA}"/>
                </a:ext>
              </a:extLst>
            </p:cNvPr>
            <p:cNvGrpSpPr/>
            <p:nvPr/>
          </p:nvGrpSpPr>
          <p:grpSpPr>
            <a:xfrm>
              <a:off x="946184" y="1196483"/>
              <a:ext cx="10299632" cy="4604984"/>
              <a:chOff x="522699" y="1252854"/>
              <a:chExt cx="10299632" cy="4604984"/>
            </a:xfrm>
          </p:grpSpPr>
          <p:pic>
            <p:nvPicPr>
              <p:cNvPr id="19" name="Picture 2" descr="Image0920">
                <a:extLst>
                  <a:ext uri="{FF2B5EF4-FFF2-40B4-BE49-F238E27FC236}">
                    <a16:creationId xmlns:a16="http://schemas.microsoft.com/office/drawing/2014/main" id="{EDE7EC20-0098-4A23-8F55-33190D6B197C}"/>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699" y="1276510"/>
                <a:ext cx="1620838" cy="197961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0" name="Picture 3" descr="UNHCR ">
                <a:extLst>
                  <a:ext uri="{FF2B5EF4-FFF2-40B4-BE49-F238E27FC236}">
                    <a16:creationId xmlns:a16="http://schemas.microsoft.com/office/drawing/2014/main" id="{0CAC801A-8B1E-48D3-B1B6-B83C05970E0F}"/>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1493" y="1252854"/>
                <a:ext cx="1620838" cy="19812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2" name="Picture 2" descr="Macintosh HD:Users:Souzie:Desktop:Broken pipes.JPG">
                <a:extLst>
                  <a:ext uri="{FF2B5EF4-FFF2-40B4-BE49-F238E27FC236}">
                    <a16:creationId xmlns:a16="http://schemas.microsoft.com/office/drawing/2014/main" id="{0A04B202-9786-4961-8A25-3CC97F01C4A8}"/>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13802" y="1275714"/>
                <a:ext cx="1619250" cy="1979613"/>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descr="DSC00683.JPG">
                <a:extLst>
                  <a:ext uri="{FF2B5EF4-FFF2-40B4-BE49-F238E27FC236}">
                    <a16:creationId xmlns:a16="http://schemas.microsoft.com/office/drawing/2014/main" id="{2F07C3AD-980A-4EFB-BC5F-6AB91C91F1FD}"/>
                  </a:ext>
                </a:extLst>
              </p:cNvPr>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65748" y="1457485"/>
                <a:ext cx="1979613" cy="16192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4" name="Picture 11" descr="Macintosh HD:Users:Souzie:Desktop:rusty barrel with cup.JPG">
                <a:extLst>
                  <a:ext uri="{FF2B5EF4-FFF2-40B4-BE49-F238E27FC236}">
                    <a16:creationId xmlns:a16="http://schemas.microsoft.com/office/drawing/2014/main" id="{B849DC6D-80A9-4A60-B2EB-219B9E57D3F2}"/>
                  </a:ext>
                </a:extLst>
              </p:cNvPr>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17695" y="1457485"/>
                <a:ext cx="1979612" cy="1620838"/>
              </a:xfrm>
              <a:prstGeom prst="rect">
                <a:avLst/>
              </a:prstGeom>
              <a:noFill/>
              <a:extLst>
                <a:ext uri="{909E8E84-426E-40DD-AFC4-6F175D3DCCD1}">
                  <a14:hiddenFill xmlns:a14="http://schemas.microsoft.com/office/drawing/2010/main">
                    <a:solidFill>
                      <a:srgbClr val="FFFFFF"/>
                    </a:solidFill>
                  </a14:hiddenFill>
                </a:ext>
              </a:extLst>
            </p:spPr>
          </p:pic>
          <p:grpSp>
            <p:nvGrpSpPr>
              <p:cNvPr id="25" name="Groupe 24">
                <a:extLst>
                  <a:ext uri="{FF2B5EF4-FFF2-40B4-BE49-F238E27FC236}">
                    <a16:creationId xmlns:a16="http://schemas.microsoft.com/office/drawing/2014/main" id="{E0AA8D10-E73F-4F74-9A9C-5832E123EFFD}"/>
                  </a:ext>
                </a:extLst>
              </p:cNvPr>
              <p:cNvGrpSpPr/>
              <p:nvPr/>
            </p:nvGrpSpPr>
            <p:grpSpPr>
              <a:xfrm>
                <a:off x="1002910" y="3875051"/>
                <a:ext cx="9365564" cy="1982787"/>
                <a:chOff x="827858" y="2144065"/>
                <a:chExt cx="9365564" cy="1982787"/>
              </a:xfrm>
            </p:grpSpPr>
            <p:pic>
              <p:nvPicPr>
                <p:cNvPr id="26" name="Picture 2" descr="Image0934">
                  <a:extLst>
                    <a:ext uri="{FF2B5EF4-FFF2-40B4-BE49-F238E27FC236}">
                      <a16:creationId xmlns:a16="http://schemas.microsoft.com/office/drawing/2014/main" id="{09C4AABE-70DA-42E7-A8FA-3FCFC8B2DABE}"/>
                    </a:ext>
                  </a:extLst>
                </p:cNvPr>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7858" y="2145652"/>
                  <a:ext cx="1619250" cy="19812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7" name="Picture 3" descr="Image0929">
                  <a:extLst>
                    <a:ext uri="{FF2B5EF4-FFF2-40B4-BE49-F238E27FC236}">
                      <a16:creationId xmlns:a16="http://schemas.microsoft.com/office/drawing/2014/main" id="{407F1390-CE1E-4161-BD8C-7F134F2F46A1}"/>
                    </a:ext>
                  </a:extLst>
                </p:cNvPr>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68802" y="2144065"/>
                  <a:ext cx="1600200" cy="19812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9" name="Picture 5" descr="UNHCR ">
                  <a:extLst>
                    <a:ext uri="{FF2B5EF4-FFF2-40B4-BE49-F238E27FC236}">
                      <a16:creationId xmlns:a16="http://schemas.microsoft.com/office/drawing/2014/main" id="{70D1206C-9C4E-415E-A6AC-F32C26F6E9DF}"/>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90696" y="2144065"/>
                  <a:ext cx="1620838" cy="19812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30" name="Image 29">
                  <a:extLst>
                    <a:ext uri="{FF2B5EF4-FFF2-40B4-BE49-F238E27FC236}">
                      <a16:creationId xmlns:a16="http://schemas.microsoft.com/office/drawing/2014/main" id="{71CA411B-265F-4340-9360-77B762D91205}"/>
                    </a:ext>
                  </a:extLst>
                </p:cNvPr>
                <p:cNvPicPr/>
                <p:nvPr/>
              </p:nvPicPr>
              <p:blipFill>
                <a:blip r:embed="rId10">
                  <a:extLst>
                    <a:ext uri="{28A0092B-C50C-407E-A947-70E740481C1C}">
                      <a14:useLocalDpi xmlns:a14="http://schemas.microsoft.com/office/drawing/2010/main" val="0"/>
                    </a:ext>
                  </a:extLst>
                </a:blip>
                <a:stretch>
                  <a:fillRect/>
                </a:stretch>
              </p:blipFill>
              <p:spPr>
                <a:xfrm>
                  <a:off x="8574172" y="2144065"/>
                  <a:ext cx="1619250" cy="1905000"/>
                </a:xfrm>
                <a:prstGeom prst="rect">
                  <a:avLst/>
                </a:prstGeom>
              </p:spPr>
            </p:pic>
          </p:grpSp>
        </p:grpSp>
        <p:pic>
          <p:nvPicPr>
            <p:cNvPr id="31" name="Picture 4" descr="Image0940">
              <a:extLst>
                <a:ext uri="{FF2B5EF4-FFF2-40B4-BE49-F238E27FC236}">
                  <a16:creationId xmlns:a16="http://schemas.microsoft.com/office/drawing/2014/main" id="{7B69A690-AE02-4E76-A55F-C6D4169126B6}"/>
                </a:ext>
              </a:extLst>
            </p:cNvPr>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231765" y="3818680"/>
              <a:ext cx="1619250" cy="197961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04965369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98720" y="2747962"/>
            <a:ext cx="11594559" cy="1362075"/>
          </a:xfrm>
        </p:spPr>
        <p:txBody>
          <a:bodyPr>
            <a:normAutofit fontScale="90000"/>
          </a:bodyPr>
          <a:lstStyle/>
          <a:p>
            <a:r>
              <a:rPr lang="fr-FR" dirty="0"/>
              <a:t>Questions ?</a:t>
            </a:r>
            <a:br>
              <a:rPr lang="fr-FR" dirty="0"/>
            </a:br>
            <a:br>
              <a:rPr lang="fr-FR" dirty="0"/>
            </a:br>
            <a:r>
              <a:rPr lang="fr-FR" dirty="0"/>
              <a:t>Discussion</a:t>
            </a:r>
          </a:p>
        </p:txBody>
      </p:sp>
    </p:spTree>
    <p:extLst>
      <p:ext uri="{BB962C8B-B14F-4D97-AF65-F5344CB8AC3E}">
        <p14:creationId xmlns:p14="http://schemas.microsoft.com/office/powerpoint/2010/main" val="422792955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722488" y="2509255"/>
            <a:ext cx="10747023" cy="1839489"/>
          </a:xfrm>
        </p:spPr>
        <p:txBody>
          <a:bodyPr>
            <a:normAutofit/>
          </a:bodyPr>
          <a:lstStyle/>
          <a:p>
            <a:pPr algn="ctr"/>
            <a:r>
              <a:rPr lang="fr-FR" sz="5400" b="1" dirty="0"/>
              <a:t>MERCI POUR VOTRE ATTENTION !</a:t>
            </a:r>
            <a:endParaRPr lang="fr-FR" sz="5400" b="0" dirty="0">
              <a:solidFill>
                <a:schemeClr val="bg1"/>
              </a:solidFill>
            </a:endParaRPr>
          </a:p>
        </p:txBody>
      </p:sp>
      <p:sp>
        <p:nvSpPr>
          <p:cNvPr id="12" name="ZoneTexte 11">
            <a:extLst>
              <a:ext uri="{FF2B5EF4-FFF2-40B4-BE49-F238E27FC236}">
                <a16:creationId xmlns:a16="http://schemas.microsoft.com/office/drawing/2014/main" id="{E4009F5F-9D41-458D-855A-3D7416553A66}"/>
              </a:ext>
            </a:extLst>
          </p:cNvPr>
          <p:cNvSpPr txBox="1"/>
          <p:nvPr/>
        </p:nvSpPr>
        <p:spPr>
          <a:xfrm>
            <a:off x="248355" y="6204844"/>
            <a:ext cx="6096000" cy="369332"/>
          </a:xfrm>
          <a:prstGeom prst="rect">
            <a:avLst/>
          </a:prstGeom>
          <a:noFill/>
        </p:spPr>
        <p:txBody>
          <a:bodyPr wrap="square">
            <a:spAutoFit/>
          </a:bodyPr>
          <a:lstStyle/>
          <a:p>
            <a:r>
              <a:rPr lang="fr-FR" sz="1800" dirty="0">
                <a:solidFill>
                  <a:schemeClr val="tx2"/>
                </a:solidFill>
              </a:rPr>
              <a:t>[LOGO PARTENAIRES]</a:t>
            </a:r>
            <a:endParaRPr lang="fr-FR" dirty="0">
              <a:solidFill>
                <a:schemeClr val="tx2"/>
              </a:solidFill>
            </a:endParaRPr>
          </a:p>
        </p:txBody>
      </p:sp>
    </p:spTree>
    <p:extLst>
      <p:ext uri="{BB962C8B-B14F-4D97-AF65-F5344CB8AC3E}">
        <p14:creationId xmlns:p14="http://schemas.microsoft.com/office/powerpoint/2010/main" val="31335082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1" y="142364"/>
            <a:ext cx="11672416" cy="836245"/>
          </a:xfrm>
        </p:spPr>
        <p:txBody>
          <a:bodyPr rtlCol="0">
            <a:normAutofit/>
          </a:bodyPr>
          <a:lstStyle/>
          <a:p>
            <a:pPr>
              <a:defRPr/>
            </a:pPr>
            <a:r>
              <a:rPr lang="fr-FR" altLang="fr-FR" dirty="0"/>
              <a:t>Consentement MDC et GPS</a:t>
            </a:r>
            <a:endParaRPr lang="fr-FR" dirty="0"/>
          </a:p>
        </p:txBody>
      </p:sp>
      <p:pic>
        <p:nvPicPr>
          <p:cNvPr id="4" name="Image 3">
            <a:extLst>
              <a:ext uri="{FF2B5EF4-FFF2-40B4-BE49-F238E27FC236}">
                <a16:creationId xmlns:a16="http://schemas.microsoft.com/office/drawing/2014/main" id="{08F994EE-6B23-4975-BA6E-3DC3B80DA02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622094" y="1213338"/>
            <a:ext cx="8947812" cy="2215662"/>
          </a:xfrm>
          <a:prstGeom prst="rect">
            <a:avLst/>
          </a:prstGeom>
        </p:spPr>
      </p:pic>
      <p:pic>
        <p:nvPicPr>
          <p:cNvPr id="5" name="Image 4">
            <a:extLst>
              <a:ext uri="{FF2B5EF4-FFF2-40B4-BE49-F238E27FC236}">
                <a16:creationId xmlns:a16="http://schemas.microsoft.com/office/drawing/2014/main" id="{1741D181-453B-40D4-A792-CBBBD8A585D6}"/>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l="945" t="9017" b="19420"/>
          <a:stretch/>
        </p:blipFill>
        <p:spPr>
          <a:xfrm>
            <a:off x="1622095" y="4058899"/>
            <a:ext cx="8947811" cy="1182845"/>
          </a:xfrm>
          <a:prstGeom prst="rect">
            <a:avLst/>
          </a:prstGeom>
        </p:spPr>
      </p:pic>
    </p:spTree>
    <p:extLst>
      <p:ext uri="{BB962C8B-B14F-4D97-AF65-F5344CB8AC3E}">
        <p14:creationId xmlns:p14="http://schemas.microsoft.com/office/powerpoint/2010/main" val="2653835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fr-FR" altLang="fr-FR" dirty="0"/>
              <a:t>Section DM1 : Informations sur le Chef du Ménage (1/2)</a:t>
            </a:r>
            <a:endParaRPr lang="fr-FR" dirty="0"/>
          </a:p>
        </p:txBody>
      </p:sp>
      <p:pic>
        <p:nvPicPr>
          <p:cNvPr id="6" name="Image 5">
            <a:extLst>
              <a:ext uri="{FF2B5EF4-FFF2-40B4-BE49-F238E27FC236}">
                <a16:creationId xmlns:a16="http://schemas.microsoft.com/office/drawing/2014/main" id="{A55D192B-0E7C-47BD-B139-77E62C02087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695511" y="1552659"/>
            <a:ext cx="8800978" cy="4273710"/>
          </a:xfrm>
          <a:prstGeom prst="rect">
            <a:avLst/>
          </a:prstGeom>
        </p:spPr>
      </p:pic>
    </p:spTree>
    <p:extLst>
      <p:ext uri="{BB962C8B-B14F-4D97-AF65-F5344CB8AC3E}">
        <p14:creationId xmlns:p14="http://schemas.microsoft.com/office/powerpoint/2010/main" val="27169409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fr-FR" altLang="fr-FR" dirty="0"/>
              <a:t>Section DM1 : Informations sur le Chef du Ménage (2/2)</a:t>
            </a:r>
            <a:endParaRPr lang="fr-FR" dirty="0"/>
          </a:p>
        </p:txBody>
      </p:sp>
      <p:pic>
        <p:nvPicPr>
          <p:cNvPr id="6" name="Image 5">
            <a:extLst>
              <a:ext uri="{FF2B5EF4-FFF2-40B4-BE49-F238E27FC236}">
                <a16:creationId xmlns:a16="http://schemas.microsoft.com/office/drawing/2014/main" id="{A55D192B-0E7C-47BD-B139-77E62C02087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8475" y="2455984"/>
            <a:ext cx="9195049" cy="1946031"/>
          </a:xfrm>
          <a:prstGeom prst="rect">
            <a:avLst/>
          </a:prstGeom>
        </p:spPr>
      </p:pic>
    </p:spTree>
    <p:extLst>
      <p:ext uri="{BB962C8B-B14F-4D97-AF65-F5344CB8AC3E}">
        <p14:creationId xmlns:p14="http://schemas.microsoft.com/office/powerpoint/2010/main" val="2676614929"/>
      </p:ext>
    </p:extLst>
  </p:cSld>
  <p:clrMapOvr>
    <a:masterClrMapping/>
  </p:clrMapOvr>
</p:sld>
</file>

<file path=ppt/theme/theme1.xml><?xml version="1.0" encoding="utf-8"?>
<a:theme xmlns:a="http://schemas.openxmlformats.org/drawingml/2006/main" name="UNHCR2016">
  <a:themeElements>
    <a:clrScheme name="UNHCR2016">
      <a:dk1>
        <a:sysClr val="windowText" lastClr="000000"/>
      </a:dk1>
      <a:lt1>
        <a:sysClr val="window" lastClr="FFFFFF"/>
      </a:lt1>
      <a:dk2>
        <a:srgbClr val="FFFFFF"/>
      </a:dk2>
      <a:lt2>
        <a:srgbClr val="0072BC"/>
      </a:lt2>
      <a:accent1>
        <a:srgbClr val="0072BC"/>
      </a:accent1>
      <a:accent2>
        <a:srgbClr val="000000"/>
      </a:accent2>
      <a:accent3>
        <a:srgbClr val="FAEB00"/>
      </a:accent3>
      <a:accent4>
        <a:srgbClr val="17375F"/>
      </a:accent4>
      <a:accent5>
        <a:srgbClr val="08B499"/>
      </a:accent5>
      <a:accent6>
        <a:srgbClr val="EF4960"/>
      </a:accent6>
      <a:hlink>
        <a:srgbClr val="0072BC"/>
      </a:hlink>
      <a:folHlink>
        <a:srgbClr val="0072BC"/>
      </a:folHlink>
    </a:clrScheme>
    <a:fontScheme name="UNHCR2016">
      <a:majorFont>
        <a:latin typeface="Arial"/>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UNHCR2016-Template-V2" id="{3E386AF6-AFA1-4435-B293-6BF6E93FC347}" vid="{380E39D3-DA05-4B59-A009-DFC129E09AB4}"/>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SENS v3_Formation_Enquete_Session_0_Introduction_v18.11.2020</Template>
  <TotalTime>0</TotalTime>
  <Words>2109</Words>
  <Application>Microsoft Office PowerPoint</Application>
  <PresentationFormat>Grand écran</PresentationFormat>
  <Paragraphs>232</Paragraphs>
  <Slides>67</Slides>
  <Notes>67</Notes>
  <HiddenSlides>0</HiddenSlides>
  <MMClips>0</MMClips>
  <ScaleCrop>false</ScaleCrop>
  <HeadingPairs>
    <vt:vector size="6" baseType="variant">
      <vt:variant>
        <vt:lpstr>Polices utilisées</vt:lpstr>
      </vt:variant>
      <vt:variant>
        <vt:i4>2</vt:i4>
      </vt:variant>
      <vt:variant>
        <vt:lpstr>Thème</vt:lpstr>
      </vt:variant>
      <vt:variant>
        <vt:i4>1</vt:i4>
      </vt:variant>
      <vt:variant>
        <vt:lpstr>Titres des diapositives</vt:lpstr>
      </vt:variant>
      <vt:variant>
        <vt:i4>67</vt:i4>
      </vt:variant>
    </vt:vector>
  </HeadingPairs>
  <TitlesOfParts>
    <vt:vector size="70" baseType="lpstr">
      <vt:lpstr>Arial</vt:lpstr>
      <vt:lpstr>Calibri</vt:lpstr>
      <vt:lpstr>UNHCR2016</vt:lpstr>
      <vt:lpstr>Enquêtes SENS  [Nom des camps/Zones d’enquête] Région, Pays - Période</vt:lpstr>
      <vt:lpstr>Session 5</vt:lpstr>
      <vt:lpstr>Questionnaire Démographie</vt:lpstr>
      <vt:lpstr>Consentement Verbal</vt:lpstr>
      <vt:lpstr>Section Identification (1/2)</vt:lpstr>
      <vt:lpstr>Section Identification (2/2)</vt:lpstr>
      <vt:lpstr>Consentement MDC et GPS</vt:lpstr>
      <vt:lpstr>Section DM1 : Informations sur le Chef du Ménage (1/2)</vt:lpstr>
      <vt:lpstr>Section DM1 : Informations sur le Chef du Ménage (2/2)</vt:lpstr>
      <vt:lpstr>Section DM2 : SENS Populations mixtes (contextes en dehors des camps)</vt:lpstr>
      <vt:lpstr>Section DM3 : Enquête sur les membres du Ménage (1/2)</vt:lpstr>
      <vt:lpstr>Section DM3 : Enquête sur les membres du Ménage (2/2)</vt:lpstr>
      <vt:lpstr>Section DM4 : Informations sur l’arrivée dans le pays d’asile</vt:lpstr>
      <vt:lpstr>Messages de Résumé</vt:lpstr>
      <vt:lpstr>Fiche de contrôle des mesures et des participants</vt:lpstr>
      <vt:lpstr>Questionnaire Sécurité Alimentaire</vt:lpstr>
      <vt:lpstr>Section Identification (1/2)</vt:lpstr>
      <vt:lpstr>Section Identification (2/2)</vt:lpstr>
      <vt:lpstr>Section FS1 : Assistance Alimentaire et Combustible pour la cuisson (1/8)</vt:lpstr>
      <vt:lpstr>Section FS1 : Assistance Alimentaire et Combustible pour la cuisson (2/8)</vt:lpstr>
      <vt:lpstr>Section FS1 : Assistance Alimentaire et Combustible pour la cuisson (3/8)</vt:lpstr>
      <vt:lpstr>Section FS1 : Assistance Alimentaire et Combustible pour la cuisson (4/8)</vt:lpstr>
      <vt:lpstr>Section FS1 : Assistance Alimentaire et Combustible pour la cuisson (5/8)</vt:lpstr>
      <vt:lpstr>Section FS1 : Assistance Alimentaire et Combustible pour la cuisson (6/8)</vt:lpstr>
      <vt:lpstr>Section FS1 : Assistance Alimentaire et Combustible pour la cuisson (7/8)</vt:lpstr>
      <vt:lpstr>Section FS1 : Assistance Alimentaire et Combustible pour la cuisson (8/8)</vt:lpstr>
      <vt:lpstr>Section FS2 : Stratégies d’Adaptation Négatives (1/6)</vt:lpstr>
      <vt:lpstr>Section FS2 : Stratégies d’Adaptation Négatives (2/6)</vt:lpstr>
      <vt:lpstr>Section FS2 : Stratégies d’Adaptation Négatives (3/6)</vt:lpstr>
      <vt:lpstr>Section FS2 : Stratégies d’Adaptation Négatives (4/6)</vt:lpstr>
      <vt:lpstr>Section FS2 : Stratégies d’Adaptation Négatives (5/6)</vt:lpstr>
      <vt:lpstr>Section FS2 : Stratégies d’Adaptation Négatives (6/6)</vt:lpstr>
      <vt:lpstr>Section FS3 : Score de Consommation Alimentaire (1/10)</vt:lpstr>
      <vt:lpstr>Section FS3 : Score de consommation alimentaire - Petites Quantités (1/2)</vt:lpstr>
      <vt:lpstr>Section FS3 : Score de consommation alimentaire - Petites Quantités (2/2)</vt:lpstr>
      <vt:lpstr>Section FS3 : Score de Consommation Alimentaire (2/10)</vt:lpstr>
      <vt:lpstr>Section FS3 : Score de Consommation Alimentaire (3/10)</vt:lpstr>
      <vt:lpstr>Section FS3 : Score de Consommation Alimentaire (4/10)</vt:lpstr>
      <vt:lpstr>Section FS3 : Score de Consommation Alimentaire (5/10)</vt:lpstr>
      <vt:lpstr>Section FS3 : Score de Consommation Alimentaire (6/10)</vt:lpstr>
      <vt:lpstr>Section FS3 : Score de Consommation Alimentaire (7/10)</vt:lpstr>
      <vt:lpstr>Section FS3 : Score de Consommation Alimentaire (8/10)</vt:lpstr>
      <vt:lpstr>Section FS3 : Score de Consommation Alimentaire (9/10)</vt:lpstr>
      <vt:lpstr>Section FS3 : Score de Consommation Alimentaire (10/10)</vt:lpstr>
      <vt:lpstr>Exercice : Jeux de rôles</vt:lpstr>
      <vt:lpstr>Questionnaire Couverture en provision de moustiquaires</vt:lpstr>
      <vt:lpstr>Section TN1 : Généralités sur le ménage (1/4)</vt:lpstr>
      <vt:lpstr>Section TN1 : Généralités sur le ménage (2/4)</vt:lpstr>
      <vt:lpstr>Section TN1 : Généralités sur le ménage (3/4)</vt:lpstr>
      <vt:lpstr>Section TN1 : Généralités sur le ménage (4/4)</vt:lpstr>
      <vt:lpstr>Section TN2 : Observation des moustiquaires (1/2)</vt:lpstr>
      <vt:lpstr>Section TN2 : Observation des moustiquaires (2/2)</vt:lpstr>
      <vt:lpstr>Section TN3 : Enquête sur les membres du ménage (1/2)</vt:lpstr>
      <vt:lpstr>Section TN3 : Enquête sur les membres du ménage (2/2)</vt:lpstr>
      <vt:lpstr>Messages d’erreur</vt:lpstr>
      <vt:lpstr>ExerciceS Pratiques</vt:lpstr>
      <vt:lpstr>Questionnaire Eau, Hygiène et Assainissement (EHA)</vt:lpstr>
      <vt:lpstr>Section WS1 : Questions d’entretien EHA (1/3)</vt:lpstr>
      <vt:lpstr>Section WS1 : Questions d’entretien EHA (2/3)</vt:lpstr>
      <vt:lpstr>Exercice : Source d’eau de boisson</vt:lpstr>
      <vt:lpstr>Section WS1 : Questions d’entretien EHA (3/3)</vt:lpstr>
      <vt:lpstr>Section WS2 : Questions d’observation EHA (1/3)</vt:lpstr>
      <vt:lpstr>Section WS2 : Questions d’observation EHA (2/3)</vt:lpstr>
      <vt:lpstr>Section WS2 : Questions d’observation EHA (3/3)</vt:lpstr>
      <vt:lpstr>Exercice : Récipients</vt:lpstr>
      <vt:lpstr>Questions ?  Discussion</vt:lpstr>
      <vt:lpstr>MERCI POUR VOTRE ATTENTION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National Nutrition Survey with SMART Methods</dc:title>
  <dc:creator>Fanny Cassard</dc:creator>
  <cp:lastModifiedBy>Fanny Cassard</cp:lastModifiedBy>
  <cp:revision>262</cp:revision>
  <cp:lastPrinted>2014-07-03T14:30:14Z</cp:lastPrinted>
  <dcterms:created xsi:type="dcterms:W3CDTF">2014-06-25T09:53:34Z</dcterms:created>
  <dcterms:modified xsi:type="dcterms:W3CDTF">2020-12-01T09:45:19Z</dcterms:modified>
</cp:coreProperties>
</file>